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80" r:id="rId2"/>
  </p:sldMasterIdLst>
  <p:notesMasterIdLst>
    <p:notesMasterId r:id="rId27"/>
  </p:notesMasterIdLst>
  <p:handoutMasterIdLst>
    <p:handoutMasterId r:id="rId28"/>
  </p:handoutMasterIdLst>
  <p:sldIdLst>
    <p:sldId id="394" r:id="rId3"/>
    <p:sldId id="476" r:id="rId4"/>
    <p:sldId id="508" r:id="rId5"/>
    <p:sldId id="535" r:id="rId6"/>
    <p:sldId id="479" r:id="rId7"/>
    <p:sldId id="536" r:id="rId8"/>
    <p:sldId id="539" r:id="rId9"/>
    <p:sldId id="483" r:id="rId10"/>
    <p:sldId id="538" r:id="rId11"/>
    <p:sldId id="543" r:id="rId12"/>
    <p:sldId id="537" r:id="rId13"/>
    <p:sldId id="549" r:id="rId14"/>
    <p:sldId id="534" r:id="rId15"/>
    <p:sldId id="415" r:id="rId16"/>
    <p:sldId id="480" r:id="rId17"/>
    <p:sldId id="492" r:id="rId18"/>
    <p:sldId id="491" r:id="rId19"/>
    <p:sldId id="494" r:id="rId20"/>
    <p:sldId id="471" r:id="rId21"/>
    <p:sldId id="528" r:id="rId22"/>
    <p:sldId id="550" r:id="rId23"/>
    <p:sldId id="493" r:id="rId24"/>
    <p:sldId id="405" r:id="rId25"/>
    <p:sldId id="400" r:id="rId26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C545B3C-8861-4738-869D-3B7DA15AE876}">
          <p14:sldIdLst>
            <p14:sldId id="394"/>
            <p14:sldId id="476"/>
            <p14:sldId id="508"/>
          </p14:sldIdLst>
        </p14:section>
        <p14:section name="Course Objective" id="{9F9759C1-F095-4CA3-819D-800E38407578}">
          <p14:sldIdLst>
            <p14:sldId id="535"/>
            <p14:sldId id="479"/>
            <p14:sldId id="536"/>
            <p14:sldId id="539"/>
          </p14:sldIdLst>
        </p14:section>
        <p14:section name="Team" id="{D358BE77-7272-44D1-BDCE-F47F1E2C64D7}">
          <p14:sldIdLst>
            <p14:sldId id="483"/>
            <p14:sldId id="538"/>
            <p14:sldId id="543"/>
            <p14:sldId id="537"/>
            <p14:sldId id="549"/>
            <p14:sldId id="534"/>
          </p14:sldIdLst>
        </p14:section>
        <p14:section name="Course Organization" id="{2B4D2ED8-F966-4FF9-BC04-EA7C60E10932}">
          <p14:sldIdLst>
            <p14:sldId id="415"/>
            <p14:sldId id="480"/>
            <p14:sldId id="492"/>
            <p14:sldId id="491"/>
            <p14:sldId id="494"/>
            <p14:sldId id="471"/>
          </p14:sldIdLst>
        </p14:section>
        <p14:section name="Conclusion" id="{E47C5259-9EA6-4EC9-BC48-DB727F9AFB1B}">
          <p14:sldIdLst>
            <p14:sldId id="528"/>
            <p14:sldId id="550"/>
            <p14:sldId id="493"/>
            <p14:sldId id="405"/>
            <p14:sldId id="40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3A14"/>
    <a:srgbClr val="E85C0E"/>
    <a:srgbClr val="BAB398"/>
    <a:srgbClr val="ADA485"/>
    <a:srgbClr val="C6C0AA"/>
    <a:srgbClr val="663606"/>
    <a:srgbClr val="663106"/>
    <a:srgbClr val="F8DC9E"/>
    <a:srgbClr val="FBEEDC"/>
    <a:srgbClr val="FBEEC9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4595" autoAdjust="0"/>
  </p:normalViewPr>
  <p:slideViewPr>
    <p:cSldViewPr>
      <p:cViewPr varScale="1">
        <p:scale>
          <a:sx n="108" d="100"/>
          <a:sy n="108" d="100"/>
        </p:scale>
        <p:origin x="162" y="108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9/17/2018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jpe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jpeg>
</file>

<file path=ppt/media/image49.jpeg>
</file>

<file path=ppt/media/image5.png>
</file>

<file path=ppt/media/image50.jpe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jpeg>
</file>

<file path=ppt/media/image61.jpeg>
</file>

<file path=ppt/media/image62.png>
</file>

<file path=ppt/media/image63.png>
</file>

<file path=ppt/media/image64.jpe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jpeg>
</file>

<file path=ppt/media/image72.png>
</file>

<file path=ppt/media/image73.jpeg>
</file>

<file path=ppt/media/image74.gif>
</file>

<file path=ppt/media/image7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4117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Контейнер за долния колонтитул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Контейнер за номер на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636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6116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2154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994152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175377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99244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252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8.png"/><Relationship Id="rId9" Type="http://schemas.openxmlformats.org/officeDocument/2006/relationships/image" Target="../media/image19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eg"/><Relationship Id="rId13" Type="http://schemas.openxmlformats.org/officeDocument/2006/relationships/hyperlink" Target="http://smartit.bg/" TargetMode="External"/><Relationship Id="rId3" Type="http://schemas.openxmlformats.org/officeDocument/2006/relationships/hyperlink" Target="https://aeternity.com/" TargetMode="External"/><Relationship Id="rId7" Type="http://schemas.openxmlformats.org/officeDocument/2006/relationships/hyperlink" Target="https://www.liebherr.com/en/deu/start/start-page.html" TargetMode="External"/><Relationship Id="rId12" Type="http://schemas.openxmlformats.org/officeDocument/2006/relationships/image" Target="../media/image2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5.png"/><Relationship Id="rId11" Type="http://schemas.openxmlformats.org/officeDocument/2006/relationships/hyperlink" Target="https://www.sbtech.com/" TargetMode="External"/><Relationship Id="rId5" Type="http://schemas.openxmlformats.org/officeDocument/2006/relationships/hyperlink" Target="codexio.bg" TargetMode="External"/><Relationship Id="rId15" Type="http://schemas.openxmlformats.org/officeDocument/2006/relationships/image" Target="../media/image8.png"/><Relationship Id="rId10" Type="http://schemas.openxmlformats.org/officeDocument/2006/relationships/image" Target="../media/image27.png"/><Relationship Id="rId4" Type="http://schemas.openxmlformats.org/officeDocument/2006/relationships/image" Target="../media/image24.png"/><Relationship Id="rId9" Type="http://schemas.openxmlformats.org/officeDocument/2006/relationships/hyperlink" Target="http://www.telenor.bg/" TargetMode="External"/><Relationship Id="rId14" Type="http://schemas.openxmlformats.org/officeDocument/2006/relationships/image" Target="../media/image29.png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13" Type="http://schemas.openxmlformats.org/officeDocument/2006/relationships/hyperlink" Target="https://www.superhosting.bg/" TargetMode="External"/><Relationship Id="rId3" Type="http://schemas.openxmlformats.org/officeDocument/2006/relationships/hyperlink" Target="http://www.infragistics.com/" TargetMode="External"/><Relationship Id="rId7" Type="http://schemas.openxmlformats.org/officeDocument/2006/relationships/hyperlink" Target="https://www.softwaregroup.com/" TargetMode="External"/><Relationship Id="rId12" Type="http://schemas.openxmlformats.org/officeDocument/2006/relationships/image" Target="../media/image34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1.png"/><Relationship Id="rId11" Type="http://schemas.openxmlformats.org/officeDocument/2006/relationships/hyperlink" Target="https://netpeak.bg/" TargetMode="External"/><Relationship Id="rId5" Type="http://schemas.openxmlformats.org/officeDocument/2006/relationships/hyperlink" Target="https://www.indeavr.com/en" TargetMode="External"/><Relationship Id="rId15" Type="http://schemas.openxmlformats.org/officeDocument/2006/relationships/image" Target="../media/image8.png"/><Relationship Id="rId10" Type="http://schemas.openxmlformats.org/officeDocument/2006/relationships/image" Target="../media/image33.png"/><Relationship Id="rId4" Type="http://schemas.openxmlformats.org/officeDocument/2006/relationships/image" Target="../media/image30.png"/><Relationship Id="rId9" Type="http://schemas.openxmlformats.org/officeDocument/2006/relationships/hyperlink" Target="https://www.xs-software.com/" TargetMode="External"/><Relationship Id="rId14" Type="http://schemas.openxmlformats.org/officeDocument/2006/relationships/image" Target="../media/image35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www.facebook.com/SoftwareUniversity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39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38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37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3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B5A345C-2CD0-4932-A998-37B2D20BF0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6458" y="2351427"/>
            <a:ext cx="5437955" cy="232599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348638" y="2374047"/>
            <a:ext cx="3170229" cy="3431879"/>
          </a:xfrm>
          <a:prstGeom prst="rect">
            <a:avLst/>
          </a:prstGeom>
        </p:spPr>
      </p:pic>
      <p:sp>
        <p:nvSpPr>
          <p:cNvPr id="43" name="Subtitle 5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6686" y="1303142"/>
            <a:ext cx="10962447" cy="882654"/>
          </a:xfrm>
        </p:spPr>
        <p:txBody>
          <a:bodyPr>
            <a:normAutofit/>
          </a:bodyPr>
          <a:lstStyle>
            <a:lvl1pPr marL="0" indent="0" algn="ctr">
              <a:buNone/>
              <a:defRPr sz="3597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Presentation Subtitle</a:t>
            </a:r>
            <a:endParaRPr lang="bg-BG" dirty="0"/>
          </a:p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FAEB7CD-FF73-4344-9FE5-589B30F5AAF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085" y="6057656"/>
            <a:ext cx="2105462" cy="5252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DFEC2C-38C6-405B-AD0A-06879C50EFE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6460" y="6035665"/>
            <a:ext cx="629415" cy="52650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7483B54-1DD1-4FC4-9FA0-4872F8C409C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2790" y="6035665"/>
            <a:ext cx="1186773" cy="5265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6686" y="254857"/>
            <a:ext cx="10962447" cy="882654"/>
          </a:xfrm>
        </p:spPr>
        <p:txBody>
          <a:bodyPr/>
          <a:lstStyle>
            <a:lvl1pPr algn="ctr">
              <a:defRPr sz="4797"/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27" name="Picture 4" title="CC-BY-NC-SA License">
            <a:hlinkClick r:id="rId7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7CB336FF-A768-4CE1-B1CE-FC103B348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50075" y="6080062"/>
            <a:ext cx="1436897" cy="502868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641602" y="5916124"/>
            <a:ext cx="2950749" cy="38278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997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641602" y="6340279"/>
            <a:ext cx="2950749" cy="35175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797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  <p:sp>
        <p:nvSpPr>
          <p:cNvPr id="36" name="Text Placeholder 13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670972" y="4876800"/>
            <a:ext cx="2950749" cy="50679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797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670972" y="5368741"/>
            <a:ext cx="2950749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97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-1588" y="6702676"/>
            <a:ext cx="12192000" cy="217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5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7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4E5CD64-8E62-478C-BD07-29B0AE8E261B}"/>
              </a:ext>
            </a:extLst>
          </p:cNvPr>
          <p:cNvSpPr/>
          <p:nvPr/>
        </p:nvSpPr>
        <p:spPr>
          <a:xfrm>
            <a:off x="-1588" y="6702676"/>
            <a:ext cx="12188825" cy="217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5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7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0562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3609A8D-9063-4A88-A094-81A65D7DF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880F1A8-532C-4443-BDB9-44438A972E15}"/>
              </a:ext>
            </a:extLst>
          </p:cNvPr>
          <p:cNvSpPr/>
          <p:nvPr/>
        </p:nvSpPr>
        <p:spPr>
          <a:xfrm>
            <a:off x="-3175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5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7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90356" y="1355077"/>
            <a:ext cx="3888360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 sz="213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036" indent="0">
              <a:buNone/>
              <a:defRPr sz="3730"/>
            </a:lvl2pPr>
            <a:lvl3pPr marL="1218072" indent="0">
              <a:buNone/>
              <a:defRPr sz="3197"/>
            </a:lvl3pPr>
            <a:lvl4pPr marL="1827109" indent="0">
              <a:buNone/>
              <a:defRPr sz="2664"/>
            </a:lvl4pPr>
            <a:lvl5pPr marL="2436145" indent="0">
              <a:buNone/>
              <a:defRPr sz="2664"/>
            </a:lvl5pPr>
            <a:lvl6pPr marL="3045182" indent="0">
              <a:buNone/>
              <a:defRPr sz="2664"/>
            </a:lvl6pPr>
            <a:lvl7pPr marL="3654218" indent="0">
              <a:buNone/>
              <a:defRPr sz="2664"/>
            </a:lvl7pPr>
            <a:lvl8pPr marL="4263254" indent="0">
              <a:buNone/>
              <a:defRPr sz="2664"/>
            </a:lvl8pPr>
            <a:lvl9pPr marL="4872290" indent="0">
              <a:buNone/>
              <a:defRPr sz="2664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/>
        </p:nvSpPr>
        <p:spPr>
          <a:xfrm>
            <a:off x="4078713" y="1355073"/>
            <a:ext cx="47988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5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7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26703" y="1748999"/>
            <a:ext cx="239938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5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7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3"/>
            <a:ext cx="12188825" cy="13652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5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7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4688" y="1353867"/>
            <a:ext cx="7197424" cy="50278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FF342A0-26CC-4ADA-AB90-FC4810F88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66184F8-77F5-4000-AA69-383B07AEEF0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CAD63B7-3B55-42B3-B63C-7488630C39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7A1733E-05EA-4892-9222-96356ACBDF8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FE050E4-DC54-4CF4-A8D3-DC8B8DA04E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4" y="232973"/>
            <a:ext cx="2125527" cy="53028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2B94D3F-5DC8-4398-914C-4833ABE4CC19}"/>
              </a:ext>
            </a:extLst>
          </p:cNvPr>
          <p:cNvSpPr/>
          <p:nvPr/>
        </p:nvSpPr>
        <p:spPr>
          <a:xfrm>
            <a:off x="-3175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7297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B21D9C95-5FF6-4F7E-AC00-ED6F3DD385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5788"/>
            <a:ext cx="12192000" cy="6852212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DEAD13D1-8921-41EB-9EDF-DA3F5121F4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5788"/>
            <a:ext cx="12192000" cy="685221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CFDBB16-985C-4CC7-B6DB-B81B36037922}"/>
              </a:ext>
            </a:extLst>
          </p:cNvPr>
          <p:cNvSpPr/>
          <p:nvPr/>
        </p:nvSpPr>
        <p:spPr>
          <a:xfrm>
            <a:off x="-1051027" y="703245"/>
            <a:ext cx="8403884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ctr" defTabSz="913578" rtl="0" eaLnBrk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8794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Questions?</a:t>
            </a:r>
            <a:endParaRPr kumimoji="0" lang="en-US" sz="8794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44" y="2222932"/>
            <a:ext cx="3574974" cy="414868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20846EB-6FC8-4F9D-97D0-A1A8E9CEE0D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3928" y="314259"/>
            <a:ext cx="2125527" cy="530284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9983C1-41F3-4B45-9E6B-F2615F743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2622C9-3C7D-445D-83B2-28583716E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04DAB2-278F-4812-9F5E-FB63D8068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0675455-B7FA-4569-A5FD-A3B0F20B2A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047" y="1702474"/>
            <a:ext cx="1198589" cy="119890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27D15FD-4C66-4B85-98E6-7826AA8F61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869" y="3776294"/>
            <a:ext cx="1166096" cy="140222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A755AAE-BA08-481C-9224-0061170EE4B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378" y="3776294"/>
            <a:ext cx="1166096" cy="138925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A83D66F-855B-463B-920B-BF239B01A20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03" y="3775664"/>
            <a:ext cx="1166096" cy="156713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643F71A-2013-433A-8322-FBAAED3162D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5628" y="3769759"/>
            <a:ext cx="1166096" cy="135075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0812936-74B6-4265-8C08-AEDC8C798702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5253" y="3776294"/>
            <a:ext cx="1166096" cy="143370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74C190C-5856-41B9-8819-AE8DE0E10980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421" y="3776295"/>
            <a:ext cx="1164351" cy="144000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F62FB7C-BD6E-4383-98C1-2CF30F34CAFD}"/>
              </a:ext>
            </a:extLst>
          </p:cNvPr>
          <p:cNvCxnSpPr>
            <a:cxnSpLocks/>
          </p:cNvCxnSpPr>
          <p:nvPr/>
        </p:nvCxnSpPr>
        <p:spPr>
          <a:xfrm>
            <a:off x="3968380" y="3335565"/>
            <a:ext cx="7159921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4E5982E-3110-47E1-A5BB-91B7BECC3093}"/>
              </a:ext>
            </a:extLst>
          </p:cNvPr>
          <p:cNvCxnSpPr/>
          <p:nvPr/>
        </p:nvCxnSpPr>
        <p:spPr>
          <a:xfrm>
            <a:off x="396838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2BFE2F3-0845-4E5B-9375-E9D4027DD675}"/>
              </a:ext>
            </a:extLst>
          </p:cNvPr>
          <p:cNvCxnSpPr/>
          <p:nvPr/>
        </p:nvCxnSpPr>
        <p:spPr>
          <a:xfrm>
            <a:off x="5362603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3DDBF37-0764-47AA-94E3-9A44F3ED8FB5}"/>
              </a:ext>
            </a:extLst>
          </p:cNvPr>
          <p:cNvCxnSpPr/>
          <p:nvPr/>
        </p:nvCxnSpPr>
        <p:spPr>
          <a:xfrm>
            <a:off x="6809426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99ABE09-E33C-46B7-A80D-7BF4A6956211}"/>
              </a:ext>
            </a:extLst>
          </p:cNvPr>
          <p:cNvCxnSpPr/>
          <p:nvPr/>
        </p:nvCxnSpPr>
        <p:spPr>
          <a:xfrm>
            <a:off x="8249051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91D320-3732-40B8-864D-142D0A277ED1}"/>
              </a:ext>
            </a:extLst>
          </p:cNvPr>
          <p:cNvCxnSpPr>
            <a:cxnSpLocks/>
          </p:cNvCxnSpPr>
          <p:nvPr/>
        </p:nvCxnSpPr>
        <p:spPr>
          <a:xfrm>
            <a:off x="9688676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C63D1E8-4A92-4691-8A24-A2FC7E8008E5}"/>
              </a:ext>
            </a:extLst>
          </p:cNvPr>
          <p:cNvCxnSpPr>
            <a:cxnSpLocks/>
          </p:cNvCxnSpPr>
          <p:nvPr/>
        </p:nvCxnSpPr>
        <p:spPr>
          <a:xfrm>
            <a:off x="11128301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84A0FE1-723D-4682-8682-77BAD950EE15}"/>
              </a:ext>
            </a:extLst>
          </p:cNvPr>
          <p:cNvCxnSpPr/>
          <p:nvPr/>
        </p:nvCxnSpPr>
        <p:spPr>
          <a:xfrm>
            <a:off x="7548341" y="309299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/>
        </p:nvSpPr>
        <p:spPr>
          <a:xfrm>
            <a:off x="-1588" y="6371332"/>
            <a:ext cx="12192000" cy="50459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5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7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8AF69835-F228-45D6-B39E-583EEBF1FE2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046" y="1702472"/>
            <a:ext cx="1198589" cy="119890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0577C4C0-8539-4520-A497-BBFB45821D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869" y="3776292"/>
            <a:ext cx="1166096" cy="140222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6073A22-1B90-4D35-943B-5D9816FEB8FE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378" y="3776292"/>
            <a:ext cx="1166096" cy="1389257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7C8CFEA-27DA-4058-A611-3AE53851908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03" y="3775662"/>
            <a:ext cx="1166096" cy="1567139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CE9346DD-5152-48D0-8B06-7F8CE9803DAB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5628" y="3769759"/>
            <a:ext cx="1166096" cy="135075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F6B4B602-D2C7-47C8-9470-2C5795ED8C22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5253" y="3776292"/>
            <a:ext cx="1166096" cy="1433701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103B7E6D-AFDD-45E1-8121-F42E465AB0E8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421" y="3776295"/>
            <a:ext cx="1164351" cy="1440000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FA3191E-14EF-4DC3-AD93-CA289B12B4C9}"/>
              </a:ext>
            </a:extLst>
          </p:cNvPr>
          <p:cNvCxnSpPr>
            <a:cxnSpLocks/>
          </p:cNvCxnSpPr>
          <p:nvPr/>
        </p:nvCxnSpPr>
        <p:spPr>
          <a:xfrm>
            <a:off x="3968380" y="3335565"/>
            <a:ext cx="7159921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B530A8A-ABDE-4B7F-B28B-A9B499B32225}"/>
              </a:ext>
            </a:extLst>
          </p:cNvPr>
          <p:cNvCxnSpPr/>
          <p:nvPr/>
        </p:nvCxnSpPr>
        <p:spPr>
          <a:xfrm>
            <a:off x="396838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5ADF575-91AD-4F69-BA66-356B62AEB683}"/>
              </a:ext>
            </a:extLst>
          </p:cNvPr>
          <p:cNvCxnSpPr/>
          <p:nvPr/>
        </p:nvCxnSpPr>
        <p:spPr>
          <a:xfrm>
            <a:off x="5362603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60C0104-2410-4352-A800-FD0292CC11A7}"/>
              </a:ext>
            </a:extLst>
          </p:cNvPr>
          <p:cNvCxnSpPr/>
          <p:nvPr/>
        </p:nvCxnSpPr>
        <p:spPr>
          <a:xfrm>
            <a:off x="6809426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0FB7F08-6662-4D0C-AFAB-CFFDE9B1CA0A}"/>
              </a:ext>
            </a:extLst>
          </p:cNvPr>
          <p:cNvCxnSpPr/>
          <p:nvPr/>
        </p:nvCxnSpPr>
        <p:spPr>
          <a:xfrm>
            <a:off x="8249051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79635D4-E3FF-4174-A648-032E9615851B}"/>
              </a:ext>
            </a:extLst>
          </p:cNvPr>
          <p:cNvCxnSpPr>
            <a:cxnSpLocks/>
          </p:cNvCxnSpPr>
          <p:nvPr/>
        </p:nvCxnSpPr>
        <p:spPr>
          <a:xfrm>
            <a:off x="9688676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601A2EF-9181-444B-8898-83A36D09B869}"/>
              </a:ext>
            </a:extLst>
          </p:cNvPr>
          <p:cNvCxnSpPr>
            <a:cxnSpLocks/>
          </p:cNvCxnSpPr>
          <p:nvPr/>
        </p:nvCxnSpPr>
        <p:spPr>
          <a:xfrm>
            <a:off x="11128301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07F38C1-A87B-4D59-BE69-6A23413F5870}"/>
              </a:ext>
            </a:extLst>
          </p:cNvPr>
          <p:cNvCxnSpPr/>
          <p:nvPr/>
        </p:nvCxnSpPr>
        <p:spPr>
          <a:xfrm>
            <a:off x="7548341" y="309299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0234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00C2D88-4D3E-4C4B-AFD7-B7EA2768B8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5788"/>
            <a:ext cx="12192000" cy="685221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A51FC5-6AB6-4A04-9304-C6C88E9B2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D83D18-FDC7-4C48-A949-71D2969C5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FAD92E-A653-4789-B55D-8A2181002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7C54483B-C622-499B-BAE8-467BFD3E10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7887" y="3048001"/>
            <a:ext cx="4142269" cy="3323785"/>
          </a:xfrm>
          <a:prstGeom prst="roundRect">
            <a:avLst>
              <a:gd name="adj" fmla="val 3461"/>
            </a:avLst>
          </a:prstGeom>
        </p:spPr>
      </p:pic>
      <p:pic>
        <p:nvPicPr>
          <p:cNvPr id="8" name="Picture 7">
            <a:hlinkClick r:id="rId5"/>
            <a:extLst>
              <a:ext uri="{FF2B5EF4-FFF2-40B4-BE49-F238E27FC236}">
                <a16:creationId xmlns:a16="http://schemas.microsoft.com/office/drawing/2014/main" id="{7AF9BEA8-CB87-4D39-873A-4E7E04D466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5869" y="1269705"/>
            <a:ext cx="3506115" cy="1450390"/>
          </a:xfrm>
          <a:prstGeom prst="roundRect">
            <a:avLst>
              <a:gd name="adj" fmla="val 3586"/>
            </a:avLst>
          </a:prstGeom>
        </p:spPr>
      </p:pic>
      <p:pic>
        <p:nvPicPr>
          <p:cNvPr id="9" name="Picture 8">
            <a:hlinkClick r:id="rId7"/>
            <a:extLst>
              <a:ext uri="{FF2B5EF4-FFF2-40B4-BE49-F238E27FC236}">
                <a16:creationId xmlns:a16="http://schemas.microsoft.com/office/drawing/2014/main" id="{7DFD3364-5D9B-4B91-B09C-8540E820560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95" y="4961886"/>
            <a:ext cx="6685847" cy="1466012"/>
          </a:xfrm>
          <a:prstGeom prst="roundRect">
            <a:avLst>
              <a:gd name="adj" fmla="val 5492"/>
            </a:avLst>
          </a:prstGeom>
        </p:spPr>
      </p:pic>
      <p:pic>
        <p:nvPicPr>
          <p:cNvPr id="10" name="Picture 9">
            <a:hlinkClick r:id="rId9"/>
            <a:extLst>
              <a:ext uri="{FF2B5EF4-FFF2-40B4-BE49-F238E27FC236}">
                <a16:creationId xmlns:a16="http://schemas.microsoft.com/office/drawing/2014/main" id="{F0386401-29A7-4448-AB68-1289BA211F55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1487" y="1253341"/>
            <a:ext cx="3536315" cy="1600277"/>
          </a:xfrm>
          <a:prstGeom prst="roundRect">
            <a:avLst>
              <a:gd name="adj" fmla="val 4755"/>
            </a:avLst>
          </a:prstGeom>
        </p:spPr>
      </p:pic>
      <p:pic>
        <p:nvPicPr>
          <p:cNvPr id="11" name="Picture 10">
            <a:hlinkClick r:id="rId11"/>
            <a:extLst>
              <a:ext uri="{FF2B5EF4-FFF2-40B4-BE49-F238E27FC236}">
                <a16:creationId xmlns:a16="http://schemas.microsoft.com/office/drawing/2014/main" id="{CDC9F208-E4B0-4626-BBAD-F54DFF0CF9B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67" y="1297094"/>
            <a:ext cx="4110401" cy="1740439"/>
          </a:xfrm>
          <a:prstGeom prst="roundRect">
            <a:avLst>
              <a:gd name="adj" fmla="val 6970"/>
            </a:avLst>
          </a:prstGeom>
        </p:spPr>
      </p:pic>
      <p:pic>
        <p:nvPicPr>
          <p:cNvPr id="12" name="Picture 11">
            <a:hlinkClick r:id="rId13"/>
            <a:extLst>
              <a:ext uri="{FF2B5EF4-FFF2-40B4-BE49-F238E27FC236}">
                <a16:creationId xmlns:a16="http://schemas.microsoft.com/office/drawing/2014/main" id="{1DE8CA65-1470-4A40-9B49-AFF7E19C21A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93" y="3323273"/>
            <a:ext cx="6676269" cy="1231632"/>
          </a:xfrm>
          <a:prstGeom prst="roundRect">
            <a:avLst>
              <a:gd name="adj" fmla="val 6594"/>
            </a:avLst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6991FD8-5C91-4C3D-9F00-7203C811B463}"/>
              </a:ext>
            </a:extLst>
          </p:cNvPr>
          <p:cNvSpPr/>
          <p:nvPr/>
        </p:nvSpPr>
        <p:spPr>
          <a:xfrm>
            <a:off x="0" y="-7074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5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7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E3AAC-161E-41EF-A701-E46A497FC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768" y="110723"/>
            <a:ext cx="9503571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 err="1"/>
              <a:t>Softuni</a:t>
            </a:r>
            <a:r>
              <a:rPr lang="en-US" dirty="0"/>
              <a:t> Diamond Partners</a:t>
            </a:r>
            <a:endParaRPr lang="bg-BG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691F48-DCAC-4489-AA09-7346B7E67855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4" y="232973"/>
            <a:ext cx="2125527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423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00C2D88-4D3E-4C4B-AFD7-B7EA2768B8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5788"/>
            <a:ext cx="12192000" cy="685221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6991FD8-5C91-4C3D-9F00-7203C811B463}"/>
              </a:ext>
            </a:extLst>
          </p:cNvPr>
          <p:cNvSpPr/>
          <p:nvPr/>
        </p:nvSpPr>
        <p:spPr>
          <a:xfrm>
            <a:off x="0" y="-7074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5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7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E3AAC-161E-41EF-A701-E46A497FC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768" y="110723"/>
            <a:ext cx="9503571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 err="1"/>
              <a:t>Softuni</a:t>
            </a:r>
            <a:r>
              <a:rPr lang="en-US" dirty="0"/>
              <a:t> Diamond Partners</a:t>
            </a:r>
            <a:endParaRPr lang="bg-BG" dirty="0"/>
          </a:p>
        </p:txBody>
      </p:sp>
      <p:pic>
        <p:nvPicPr>
          <p:cNvPr id="15" name="Picture 14">
            <a:hlinkClick r:id="rId3"/>
            <a:extLst>
              <a:ext uri="{FF2B5EF4-FFF2-40B4-BE49-F238E27FC236}">
                <a16:creationId xmlns:a16="http://schemas.microsoft.com/office/drawing/2014/main" id="{61839306-7842-46B9-A463-C24420A37C0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64143" y="1200162"/>
            <a:ext cx="6095011" cy="1314435"/>
          </a:xfrm>
          <a:prstGeom prst="roundRect">
            <a:avLst>
              <a:gd name="adj" fmla="val 3250"/>
            </a:avLst>
          </a:prstGeom>
          <a:ln>
            <a:noFill/>
          </a:ln>
          <a:effectLst>
            <a:softEdge rad="0"/>
          </a:effectLst>
        </p:spPr>
      </p:pic>
      <p:pic>
        <p:nvPicPr>
          <p:cNvPr id="16" name="Picture 2" descr="Ð ÐµÐ·ÑÐ»ÑÐ°Ñ Ñ Ð¸Ð·Ð¾Ð±ÑÐ°Ð¶ÐµÐ½Ð¸Ðµ Ð·Ð° indeavr">
            <a:hlinkClick r:id="rId5"/>
            <a:extLst>
              <a:ext uri="{FF2B5EF4-FFF2-40B4-BE49-F238E27FC236}">
                <a16:creationId xmlns:a16="http://schemas.microsoft.com/office/drawing/2014/main" id="{F5EB795D-0B62-4CCB-983D-13BD9B3CD0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322" y="1399790"/>
            <a:ext cx="5352870" cy="1209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0" descr="Ð ÐµÐ·ÑÐ»ÑÐ°Ñ Ñ Ð¸Ð·Ð¾Ð±ÑÐ°Ð¶ÐµÐ½Ð¸Ðµ Ð·Ð° software group">
            <a:hlinkClick r:id="rId7"/>
            <a:extLst>
              <a:ext uri="{FF2B5EF4-FFF2-40B4-BE49-F238E27FC236}">
                <a16:creationId xmlns:a16="http://schemas.microsoft.com/office/drawing/2014/main" id="{91C19F79-E05B-4929-A929-287F44EB3C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322" y="2317265"/>
            <a:ext cx="6665764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4" descr="Ð¡Ð²ÑÑÐ·Ð°Ð½Ð¾ Ð¸Ð·Ð¾Ð±ÑÐ°Ð¶ÐµÐ½Ð¸Ðµ">
            <a:hlinkClick r:id="rId9"/>
            <a:extLst>
              <a:ext uri="{FF2B5EF4-FFF2-40B4-BE49-F238E27FC236}">
                <a16:creationId xmlns:a16="http://schemas.microsoft.com/office/drawing/2014/main" id="{B38FBC35-D604-40D3-8560-90C506EBA7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07"/>
          <a:stretch/>
        </p:blipFill>
        <p:spPr bwMode="auto">
          <a:xfrm>
            <a:off x="7759479" y="2602277"/>
            <a:ext cx="3154360" cy="1654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6" descr="Ð ÐµÐ·ÑÐ»ÑÐ°Ñ Ñ Ð¸Ð·Ð¾Ð±ÑÐ°Ð¶ÐµÐ½Ð¸Ðµ Ð·Ð° netpeak">
            <a:hlinkClick r:id="rId11"/>
            <a:extLst>
              <a:ext uri="{FF2B5EF4-FFF2-40B4-BE49-F238E27FC236}">
                <a16:creationId xmlns:a16="http://schemas.microsoft.com/office/drawing/2014/main" id="{71103A5B-EAFD-46BF-93EB-10FFF58B75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83" y="5230897"/>
            <a:ext cx="7165745" cy="996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2" descr="Ð ÐµÐ·ÑÐ»ÑÐ°Ñ Ñ Ð¸Ð·Ð¾Ð±ÑÐ°Ð¶ÐµÐ½Ð¸Ðµ Ð·Ð° superhosting png">
            <a:hlinkClick r:id="rId13"/>
            <a:extLst>
              <a:ext uri="{FF2B5EF4-FFF2-40B4-BE49-F238E27FC236}">
                <a16:creationId xmlns:a16="http://schemas.microsoft.com/office/drawing/2014/main" id="{EDA50EFF-7A2E-4BB9-A7A8-5BBF9EE3DB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5436" y="4510112"/>
            <a:ext cx="3351927" cy="1777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1C8BF23-28B4-4942-902F-58C0B92A760B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4" y="232973"/>
            <a:ext cx="2125527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123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1DA41A3-0295-46DF-A320-41070D15E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371" y="1186308"/>
            <a:ext cx="9501534" cy="5496127"/>
          </a:xfrm>
        </p:spPr>
        <p:txBody>
          <a:bodyPr wrap="square">
            <a:noAutofit/>
          </a:bodyPr>
          <a:lstStyle>
            <a:lvl1pPr>
              <a:buClr>
                <a:schemeClr val="tx1"/>
              </a:buClr>
              <a:defRPr sz="2797"/>
            </a:lvl1pPr>
            <a:lvl2pPr marL="989684" marR="0" indent="-380648" algn="l" defTabSz="1218072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320" algn="l"/>
              </a:tabLst>
              <a:defRPr/>
            </a:lvl2pPr>
            <a:lvl3pPr>
              <a:buClr>
                <a:schemeClr val="tx1"/>
              </a:buClr>
              <a:defRPr/>
            </a:lvl3pPr>
          </a:lstStyle>
          <a:p>
            <a:pPr>
              <a:lnSpc>
                <a:spcPct val="100000"/>
              </a:lnSpc>
            </a:pPr>
            <a:r>
              <a:rPr lang="en-US" sz="3197" dirty="0"/>
              <a:t>Software University – High-Quality Education, </a:t>
            </a:r>
            <a:br>
              <a:rPr lang="en-US" sz="3197" dirty="0"/>
            </a:br>
            <a:r>
              <a:rPr lang="en-US" sz="3197" dirty="0"/>
              <a:t>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897" noProof="1">
                <a:hlinkClick r:id="rId3"/>
              </a:rPr>
              <a:t>softuni.bg</a:t>
            </a:r>
            <a:r>
              <a:rPr lang="en-US" sz="2897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197" dirty="0"/>
              <a:t>Software University Foundation</a:t>
            </a:r>
            <a:endParaRPr lang="bg-BG" sz="3197" dirty="0"/>
          </a:p>
          <a:p>
            <a:pPr lvl="1">
              <a:lnSpc>
                <a:spcPct val="100000"/>
              </a:lnSpc>
            </a:pPr>
            <a:r>
              <a:rPr lang="en-US" sz="2997" noProof="1">
                <a:hlinkClick r:id="rId4"/>
              </a:rPr>
              <a:t>http://softuni.foundation/</a:t>
            </a:r>
            <a:endParaRPr lang="en-US" sz="2997" noProof="1"/>
          </a:p>
          <a:p>
            <a:pPr>
              <a:lnSpc>
                <a:spcPct val="100000"/>
              </a:lnSpc>
            </a:pPr>
            <a:r>
              <a:rPr lang="en-US" sz="3197" dirty="0"/>
              <a:t>Software University @ Facebook</a:t>
            </a:r>
          </a:p>
          <a:p>
            <a:pPr marL="989684" marR="0" lvl="1" indent="-380648" algn="l" defTabSz="1218072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320" algn="l"/>
              </a:tabLst>
              <a:defRPr/>
            </a:pPr>
            <a:r>
              <a:rPr kumimoji="0" lang="en-US" sz="2897" b="0" i="0" u="none" strike="noStrike" kern="1200" cap="none" spc="0" normalizeH="0" baseline="0" noProof="1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5"/>
              </a:rPr>
              <a:t>facebook.com/SoftwareUniversity</a:t>
            </a:r>
            <a:endParaRPr kumimoji="0" lang="en-US" sz="2897" b="0" i="0" u="none" strike="noStrike" kern="1200" cap="none" spc="0" normalizeH="0" baseline="0" noProof="1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</a:pPr>
            <a:r>
              <a:rPr lang="en-US" sz="3197" dirty="0"/>
              <a:t>Software University Forums</a:t>
            </a:r>
          </a:p>
          <a:p>
            <a:pPr marL="989684" marR="0" lvl="1" indent="-380648" algn="l" defTabSz="1218072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320" algn="l"/>
              </a:tabLst>
              <a:defRPr/>
            </a:pPr>
            <a:r>
              <a:rPr lang="en-US" sz="2797" dirty="0">
                <a:hlinkClick r:id="rId6"/>
              </a:rPr>
              <a:t>forum.softuni.bg</a:t>
            </a:r>
            <a:endParaRPr lang="en-US" sz="2797" noProof="1"/>
          </a:p>
        </p:txBody>
      </p:sp>
      <p:pic>
        <p:nvPicPr>
          <p:cNvPr id="14" name="Picture 4">
            <a:hlinkClick r:id="rId7" tooltip="Software University @ Facebook"/>
            <a:extLst>
              <a:ext uri="{FF2B5EF4-FFF2-40B4-BE49-F238E27FC236}">
                <a16:creationId xmlns:a16="http://schemas.microsoft.com/office/drawing/2014/main" id="{0101C673-F197-4525-ADDC-FFD181E4E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258777" y="3608627"/>
            <a:ext cx="1118740" cy="1118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hlinkClick r:id="rId6" tooltip="Software University Discussion Forum"/>
            <a:extLst>
              <a:ext uri="{FF2B5EF4-FFF2-40B4-BE49-F238E27FC236}">
                <a16:creationId xmlns:a16="http://schemas.microsoft.com/office/drawing/2014/main" id="{A584039C-C3B0-4714-A6D0-181CA3D2DD2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5285" y="5017463"/>
            <a:ext cx="1042233" cy="1042233"/>
          </a:xfrm>
          <a:prstGeom prst="rect">
            <a:avLst/>
          </a:prstGeom>
        </p:spPr>
      </p:pic>
      <p:pic>
        <p:nvPicPr>
          <p:cNvPr id="16" name="Picture 15">
            <a:hlinkClick r:id="rId3"/>
            <a:extLst>
              <a:ext uri="{FF2B5EF4-FFF2-40B4-BE49-F238E27FC236}">
                <a16:creationId xmlns:a16="http://schemas.microsoft.com/office/drawing/2014/main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4860" y="2384689"/>
            <a:ext cx="3226924" cy="42977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DC5D9AB-27D1-4866-B85E-1728987FAEF5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3229" y="1319424"/>
            <a:ext cx="1669839" cy="206515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/>
        </p:nvSpPr>
        <p:spPr>
          <a:xfrm>
            <a:off x="-3175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5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7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42" y="108873"/>
            <a:ext cx="9503571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</p:spTree>
    <p:extLst>
      <p:ext uri="{BB962C8B-B14F-4D97-AF65-F5344CB8AC3E}">
        <p14:creationId xmlns:p14="http://schemas.microsoft.com/office/powerpoint/2010/main" val="40358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24087899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4046DE-A9B1-432F-9B4A-FABC06FA6C4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3880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6D6A09-06AD-490A-BFEA-2ED29E8BAB3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9AD94B5-9922-4E42-89CE-3C445EFB15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/>
        </p:nvSpPr>
        <p:spPr>
          <a:xfrm>
            <a:off x="-1" y="0"/>
            <a:ext cx="12188825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353" y="1196125"/>
            <a:ext cx="11815018" cy="5201066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91B60F-461F-45D1-A35C-8AC3D83E7A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3" y="232973"/>
            <a:ext cx="2125527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395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1E40596-5F7F-41C3-9807-7FA635B424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5951C9B-3DEE-4E28-8D4C-55505E0CB6AB}"/>
              </a:ext>
            </a:extLst>
          </p:cNvPr>
          <p:cNvSpPr/>
          <p:nvPr/>
        </p:nvSpPr>
        <p:spPr>
          <a:xfrm>
            <a:off x="-3175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5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7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9" name="Picture 8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08309" y="1409638"/>
            <a:ext cx="3571232" cy="4385137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48CCE616-2FC8-4941-8612-3EC8CFD842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Table of Content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15" y="1371605"/>
            <a:ext cx="8180332" cy="4795935"/>
          </a:xfrm>
        </p:spPr>
        <p:txBody>
          <a:bodyPr/>
          <a:lstStyle>
            <a:lvl1pPr marL="513888" indent="-513888"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7D6D63-C0D2-4213-B1FA-96890BDE6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4" y="232973"/>
            <a:ext cx="2125527" cy="530284"/>
          </a:xfrm>
          <a:prstGeom prst="rect">
            <a:avLst/>
          </a:prstGeom>
        </p:spPr>
      </p:pic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AA6AF62-9F6D-4B1C-831C-72AACA29F78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D92A8ED8-1E91-4F87-9AAB-0B939CA64F6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37E4C518-B0B3-4716-AB97-AC8ECA4F7C8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708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5D431A-1BDA-40DB-B7D8-23653331B7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4949" y="4704825"/>
            <a:ext cx="10958928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394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Title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14949" y="5490439"/>
            <a:ext cx="10958928" cy="49981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997" b="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Subtitle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4318611" y="867752"/>
            <a:ext cx="3551604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5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7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74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0FF4B1E-24EA-407C-BFA6-24CCB6D440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3471" y="0"/>
            <a:ext cx="11535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5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7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44" y="1792355"/>
            <a:ext cx="1829828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002-KIMS BUSINESS\007-02-Fullslidesppt-Contents\20161228\02-edu\bulb-item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144" y="1792355"/>
            <a:ext cx="914914" cy="4062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64972" y="1121144"/>
            <a:ext cx="9927138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4ED30444-7448-455E-ACFD-2D8F93C939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620" y="100750"/>
            <a:ext cx="8397308" cy="88265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0505D47-5EAF-4709-A366-B1437B044AC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3038" y="274595"/>
            <a:ext cx="2144287" cy="534964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F9A2DC4-5280-4E93-B6D2-9709FE6D06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A4C1EE0-8040-49CB-9319-CF991DE7B32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643825A-6B67-4224-B077-B526FC2A4C7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525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3DA6B0AA-1988-451B-88D4-0F72629557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-3471" y="0"/>
            <a:ext cx="11535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5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7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892" y="3314705"/>
            <a:ext cx="1260337" cy="2797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1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620" y="100750"/>
            <a:ext cx="8397308" cy="88265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58564" y="1121144"/>
            <a:ext cx="10033549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F2A4EF-FDC7-4D65-91A0-D347305725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D0B15D-022F-4B93-A0E6-6FC062C18AF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845B5C-C9D2-4885-BBE1-AE0D4F570CB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1E6AED5-8603-4881-90EA-963A2A5A2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3038" y="274595"/>
            <a:ext cx="2144287" cy="53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190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9AD94B5-9922-4E42-89CE-3C445EFB15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/>
        </p:nvSpPr>
        <p:spPr>
          <a:xfrm>
            <a:off x="-1" y="0"/>
            <a:ext cx="12188825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5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7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353" y="1196125"/>
            <a:ext cx="11815018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91B60F-461F-45D1-A35C-8AC3D83E7A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4" y="232973"/>
            <a:ext cx="2125527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051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0002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5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5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7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4"/>
            <a:ext cx="12188825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24" tIns="60912" rIns="121824" bIns="6091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5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7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0306" y="4824666"/>
            <a:ext cx="1868214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5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7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5088" y="5206774"/>
            <a:ext cx="95865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352" y="1195931"/>
            <a:ext cx="5424735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3738" y="1195931"/>
            <a:ext cx="5424734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768" y="6390561"/>
            <a:ext cx="808502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4" y="232973"/>
            <a:ext cx="2125527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426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19C6415-13AB-4677-935E-D11508C4AD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B4EBD86-A13A-41DF-A04E-EA4A858E8860}"/>
              </a:ext>
            </a:extLst>
          </p:cNvPr>
          <p:cNvSpPr/>
          <p:nvPr/>
        </p:nvSpPr>
        <p:spPr>
          <a:xfrm>
            <a:off x="-3175" y="-17929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5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7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52" y="1196126"/>
            <a:ext cx="11808021" cy="5185625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609036" indent="0">
              <a:buNone/>
              <a:defRPr/>
            </a:lvl2pPr>
          </a:lstStyle>
          <a:p>
            <a:pPr lvl="0"/>
            <a:r>
              <a:rPr lang="en-GB" dirty="0"/>
              <a:t>Sample source code: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5123" y="1830476"/>
            <a:ext cx="10958580" cy="1633497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397" b="1" noProof="1" smtClean="0"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BA3E62-7E9B-447C-9045-B989874D05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57BD22-7B02-4D39-928A-4BAD0D84EC1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DED1B3-84A5-43D8-8770-B2C1E963B68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13FF9B-335F-4699-94F7-E43CA829037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B003D1-D2F8-474E-9E8E-075BE60E92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4" y="232973"/>
            <a:ext cx="2125527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681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403F5F2-BA1B-4A39-A03D-AD9E046944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8768" y="6397197"/>
            <a:ext cx="80850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9/17/2018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2BCD1B1-3A00-45B1-B516-6B8E7FBC47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7270" y="6397197"/>
            <a:ext cx="10564533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902A4B2-CB08-42CE-A814-FBDF345C2F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3400" y="6397197"/>
            <a:ext cx="428710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356" y="100750"/>
            <a:ext cx="9503571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363" y="1138844"/>
            <a:ext cx="11801748" cy="524290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33063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62" r:id="rId17"/>
    <p:sldLayoutId id="2147483698" r:id="rId18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072" rtl="0" eaLnBrk="1" latinLnBrk="1" hangingPunct="1">
        <a:spcBef>
          <a:spcPct val="0"/>
        </a:spcBef>
        <a:buNone/>
        <a:defRPr sz="3997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778" indent="-456778" algn="l" defTabSz="1218072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7" kern="1200">
          <a:solidFill>
            <a:schemeClr val="tx1"/>
          </a:solidFill>
          <a:latin typeface="+mn-lt"/>
          <a:ea typeface="+mn-ea"/>
          <a:cs typeface="+mn-cs"/>
        </a:defRPr>
      </a:lvl1pPr>
      <a:lvl2pPr marL="989684" indent="-380648" algn="l" defTabSz="1218072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7" kern="1200">
          <a:solidFill>
            <a:schemeClr val="tx1"/>
          </a:solidFill>
          <a:latin typeface="+mn-lt"/>
          <a:ea typeface="+mn-ea"/>
          <a:cs typeface="+mn-cs"/>
        </a:defRPr>
      </a:lvl2pPr>
      <a:lvl3pPr marL="1522591" indent="-304519" algn="l" defTabSz="1218072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7" kern="1200">
          <a:solidFill>
            <a:schemeClr val="tx1"/>
          </a:solidFill>
          <a:latin typeface="+mn-lt"/>
          <a:ea typeface="+mn-ea"/>
          <a:cs typeface="+mn-cs"/>
        </a:defRPr>
      </a:lvl3pPr>
      <a:lvl4pPr marL="2131627" indent="-304519" algn="l" defTabSz="1218072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7" kern="1200">
          <a:solidFill>
            <a:schemeClr val="tx1"/>
          </a:solidFill>
          <a:latin typeface="+mn-lt"/>
          <a:ea typeface="+mn-ea"/>
          <a:cs typeface="+mn-cs"/>
        </a:defRPr>
      </a:lvl4pPr>
      <a:lvl5pPr marL="2740663" indent="-304519" algn="l" defTabSz="1218072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7" kern="1200">
          <a:solidFill>
            <a:schemeClr val="tx1"/>
          </a:solidFill>
          <a:latin typeface="+mn-lt"/>
          <a:ea typeface="+mn-ea"/>
          <a:cs typeface="+mn-cs"/>
        </a:defRPr>
      </a:lvl5pPr>
      <a:lvl6pPr marL="3349699" indent="-304519" algn="l" defTabSz="1218072" rtl="0" eaLnBrk="1" latinLnBrk="1" hangingPunct="1">
        <a:spcBef>
          <a:spcPct val="20000"/>
        </a:spcBef>
        <a:buFont typeface="Arial" pitchFamily="34" charset="0"/>
        <a:buChar char="•"/>
        <a:defRPr sz="2664" kern="1200">
          <a:solidFill>
            <a:schemeClr val="tx1"/>
          </a:solidFill>
          <a:latin typeface="+mn-lt"/>
          <a:ea typeface="+mn-ea"/>
          <a:cs typeface="+mn-cs"/>
        </a:defRPr>
      </a:lvl6pPr>
      <a:lvl7pPr marL="3958736" indent="-304519" algn="l" defTabSz="1218072" rtl="0" eaLnBrk="1" latinLnBrk="1" hangingPunct="1">
        <a:spcBef>
          <a:spcPct val="20000"/>
        </a:spcBef>
        <a:buFont typeface="Arial" pitchFamily="34" charset="0"/>
        <a:buChar char="•"/>
        <a:defRPr sz="2664" kern="1200">
          <a:solidFill>
            <a:schemeClr val="tx1"/>
          </a:solidFill>
          <a:latin typeface="+mn-lt"/>
          <a:ea typeface="+mn-ea"/>
          <a:cs typeface="+mn-cs"/>
        </a:defRPr>
      </a:lvl7pPr>
      <a:lvl8pPr marL="4567772" indent="-304519" algn="l" defTabSz="1218072" rtl="0" eaLnBrk="1" latinLnBrk="1" hangingPunct="1">
        <a:spcBef>
          <a:spcPct val="20000"/>
        </a:spcBef>
        <a:buFont typeface="Arial" pitchFamily="34" charset="0"/>
        <a:buChar char="•"/>
        <a:defRPr sz="2664" kern="1200">
          <a:solidFill>
            <a:schemeClr val="tx1"/>
          </a:solidFill>
          <a:latin typeface="+mn-lt"/>
          <a:ea typeface="+mn-ea"/>
          <a:cs typeface="+mn-cs"/>
        </a:defRPr>
      </a:lvl8pPr>
      <a:lvl9pPr marL="5176808" indent="-304519" algn="l" defTabSz="1218072" rtl="0" eaLnBrk="1" latinLnBrk="1" hangingPunct="1">
        <a:spcBef>
          <a:spcPct val="20000"/>
        </a:spcBef>
        <a:buFont typeface="Arial" pitchFamily="34" charset="0"/>
        <a:buChar char="•"/>
        <a:defRPr sz="266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072" rtl="0" eaLnBrk="1" latinLnBrk="1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1pPr>
      <a:lvl2pPr marL="609036" algn="l" defTabSz="1218072" rtl="0" eaLnBrk="1" latinLnBrk="1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2pPr>
      <a:lvl3pPr marL="1218072" algn="l" defTabSz="1218072" rtl="0" eaLnBrk="1" latinLnBrk="1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3pPr>
      <a:lvl4pPr marL="1827109" algn="l" defTabSz="1218072" rtl="0" eaLnBrk="1" latinLnBrk="1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4pPr>
      <a:lvl5pPr marL="2436145" algn="l" defTabSz="1218072" rtl="0" eaLnBrk="1" latinLnBrk="1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5pPr>
      <a:lvl6pPr marL="3045182" algn="l" defTabSz="1218072" rtl="0" eaLnBrk="1" latinLnBrk="1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6pPr>
      <a:lvl7pPr marL="3654218" algn="l" defTabSz="1218072" rtl="0" eaLnBrk="1" latinLnBrk="1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7pPr>
      <a:lvl8pPr marL="4263254" algn="l" defTabSz="1218072" rtl="0" eaLnBrk="1" latinLnBrk="1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8pPr>
      <a:lvl9pPr marL="4872290" algn="l" defTabSz="1218072" rtl="0" eaLnBrk="1" latinLnBrk="1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2160" userDrawn="1">
          <p15:clr>
            <a:srgbClr val="F26B43"/>
          </p15:clr>
        </p15:guide>
        <p15:guide id="4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hyperlink" Target="https://www.is-bg.net/bg/" TargetMode="Externa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nebitsoftware.net/" TargetMode="External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hyperlink" Target="https://www.onebitsoftware.net/" TargetMode="Externa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3" Type="http://schemas.openxmlformats.org/officeDocument/2006/relationships/hyperlink" Target="https://softuni.bg/courses/csharp-advanced/" TargetMode="External"/><Relationship Id="rId7" Type="http://schemas.openxmlformats.org/officeDocument/2006/relationships/hyperlink" Target="http://fb.com/groups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hyperlink" Target="https://softuni.bg/forum/categories/30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troprogramming.info/intro-csharp-book/" TargetMode="External"/><Relationship Id="rId2" Type="http://schemas.openxmlformats.org/officeDocument/2006/relationships/hyperlink" Target="http://www.introprogramming.info/" TargetMode="Externa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1.jpeg"/><Relationship Id="rId5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60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courses/programming-fundamental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hyperlink" Target="https://netpeak.bg/" TargetMode="External"/><Relationship Id="rId18" Type="http://schemas.openxmlformats.org/officeDocument/2006/relationships/image" Target="../media/image67.png"/><Relationship Id="rId26" Type="http://schemas.openxmlformats.org/officeDocument/2006/relationships/image" Target="../media/image35.png"/><Relationship Id="rId3" Type="http://schemas.openxmlformats.org/officeDocument/2006/relationships/hyperlink" Target="http://www.infragistics.com/" TargetMode="External"/><Relationship Id="rId21" Type="http://schemas.openxmlformats.org/officeDocument/2006/relationships/hyperlink" Target="https://www.sbtech.com/" TargetMode="External"/><Relationship Id="rId7" Type="http://schemas.openxmlformats.org/officeDocument/2006/relationships/hyperlink" Target="codexio.bg" TargetMode="External"/><Relationship Id="rId12" Type="http://schemas.openxmlformats.org/officeDocument/2006/relationships/image" Target="../media/image65.png"/><Relationship Id="rId17" Type="http://schemas.openxmlformats.org/officeDocument/2006/relationships/hyperlink" Target="http://www.telenor.bg/" TargetMode="External"/><Relationship Id="rId25" Type="http://schemas.openxmlformats.org/officeDocument/2006/relationships/hyperlink" Target="https://www.superhosting.bg/" TargetMode="External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66.png"/><Relationship Id="rId20" Type="http://schemas.openxmlformats.org/officeDocument/2006/relationships/image" Target="../media/image6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3.png"/><Relationship Id="rId11" Type="http://schemas.openxmlformats.org/officeDocument/2006/relationships/hyperlink" Target="https://aeternity.com/" TargetMode="External"/><Relationship Id="rId24" Type="http://schemas.openxmlformats.org/officeDocument/2006/relationships/image" Target="../media/image69.png"/><Relationship Id="rId5" Type="http://schemas.openxmlformats.org/officeDocument/2006/relationships/hyperlink" Target="https://www.indeavr.com/en" TargetMode="External"/><Relationship Id="rId15" Type="http://schemas.openxmlformats.org/officeDocument/2006/relationships/hyperlink" Target="https://www.softwaregroup.com/" TargetMode="External"/><Relationship Id="rId23" Type="http://schemas.openxmlformats.org/officeDocument/2006/relationships/hyperlink" Target="http://www.postbank.bg/" TargetMode="External"/><Relationship Id="rId28" Type="http://schemas.openxmlformats.org/officeDocument/2006/relationships/image" Target="../media/image70.png"/><Relationship Id="rId10" Type="http://schemas.openxmlformats.org/officeDocument/2006/relationships/image" Target="../media/image64.jpeg"/><Relationship Id="rId19" Type="http://schemas.openxmlformats.org/officeDocument/2006/relationships/hyperlink" Target="http://www.xs-software.com/" TargetMode="External"/><Relationship Id="rId4" Type="http://schemas.openxmlformats.org/officeDocument/2006/relationships/image" Target="../media/image62.png"/><Relationship Id="rId9" Type="http://schemas.openxmlformats.org/officeDocument/2006/relationships/hyperlink" Target="https://www.liebherr.com/en/deu/start/start-page.html" TargetMode="External"/><Relationship Id="rId14" Type="http://schemas.openxmlformats.org/officeDocument/2006/relationships/image" Target="../media/image34.png"/><Relationship Id="rId22" Type="http://schemas.openxmlformats.org/officeDocument/2006/relationships/image" Target="../media/image28.png"/><Relationship Id="rId27" Type="http://schemas.openxmlformats.org/officeDocument/2006/relationships/hyperlink" Target="http://smartit.bg/" TargetMode="Externa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world-of-myths.com/" TargetMode="External"/><Relationship Id="rId3" Type="http://schemas.openxmlformats.org/officeDocument/2006/relationships/image" Target="../media/image71.jpeg"/><Relationship Id="rId7" Type="http://schemas.openxmlformats.org/officeDocument/2006/relationships/image" Target="../media/image5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onebitsoftware.net/" TargetMode="External"/><Relationship Id="rId11" Type="http://schemas.openxmlformats.org/officeDocument/2006/relationships/image" Target="../media/image74.gif"/><Relationship Id="rId5" Type="http://schemas.openxmlformats.org/officeDocument/2006/relationships/image" Target="../media/image72.png"/><Relationship Id="rId10" Type="http://schemas.openxmlformats.org/officeDocument/2006/relationships/hyperlink" Target="https://www.lukanet.com/" TargetMode="External"/><Relationship Id="rId4" Type="http://schemas.openxmlformats.org/officeDocument/2006/relationships/hyperlink" Target="codexio.bg" TargetMode="External"/><Relationship Id="rId9" Type="http://schemas.openxmlformats.org/officeDocument/2006/relationships/image" Target="../media/image73.jpe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s://softuni.org/" TargetMode="External"/><Relationship Id="rId12" Type="http://schemas.openxmlformats.org/officeDocument/2006/relationships/image" Target="../media/image3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36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judge.softuni.bg/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666686" y="1303142"/>
            <a:ext cx="10962447" cy="882654"/>
          </a:xfrm>
        </p:spPr>
        <p:txBody>
          <a:bodyPr>
            <a:normAutofit/>
          </a:bodyPr>
          <a:lstStyle/>
          <a:p>
            <a:r>
              <a:rPr lang="en-US" dirty="0"/>
              <a:t>Course Introduction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C# Advanced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1800" dirty="0"/>
              <a:t>Software University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https://softuni.bg/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670972" y="4938804"/>
            <a:ext cx="2950749" cy="382788"/>
          </a:xfrm>
        </p:spPr>
        <p:txBody>
          <a:bodyPr/>
          <a:lstStyle/>
          <a:p>
            <a:r>
              <a:rPr lang="en-US" sz="2000" dirty="0"/>
              <a:t>SoftUni Team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sz="1800" dirty="0"/>
              <a:t>Technical Trainers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3AD21C1-E34F-4A20-A9BA-2920F583BB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0988" y="1884233"/>
            <a:ext cx="4286848" cy="347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1E9FB0-85E1-4419-BB38-2169390291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Key partner of the state </a:t>
            </a:r>
            <a:br>
              <a:rPr lang="bg-BG" dirty="0"/>
            </a:br>
            <a:r>
              <a:rPr lang="en-GB" dirty="0"/>
              <a:t>institutions in the </a:t>
            </a:r>
            <a:br>
              <a:rPr lang="bg-BG" dirty="0"/>
            </a:br>
            <a:r>
              <a:rPr lang="en-GB" dirty="0"/>
              <a:t>implementation of ICT projects</a:t>
            </a:r>
          </a:p>
          <a:p>
            <a:pPr lvl="1"/>
            <a:r>
              <a:rPr lang="en-GB" dirty="0"/>
              <a:t>The Ministry of Finance</a:t>
            </a:r>
          </a:p>
          <a:p>
            <a:pPr lvl="1"/>
            <a:r>
              <a:rPr lang="en-GB" dirty="0"/>
              <a:t>The National Revenue Agency</a:t>
            </a:r>
          </a:p>
          <a:p>
            <a:pPr lvl="1"/>
            <a:r>
              <a:rPr lang="en-GB" dirty="0"/>
              <a:t>The Customs Agency</a:t>
            </a:r>
          </a:p>
          <a:p>
            <a:pPr lvl="1"/>
            <a:r>
              <a:rPr lang="en-GB" dirty="0"/>
              <a:t>The Ministry of Regional Development and Public Works</a:t>
            </a:r>
            <a:endParaRPr lang="en-US" noProof="1"/>
          </a:p>
          <a:p>
            <a:r>
              <a:rPr lang="en-GB" dirty="0"/>
              <a:t>The first governmentally</a:t>
            </a:r>
            <a:r>
              <a:rPr lang="bg-BG" dirty="0"/>
              <a:t> </a:t>
            </a:r>
            <a:r>
              <a:rPr lang="en-GB" dirty="0"/>
              <a:t>approved provider of qualified certification </a:t>
            </a:r>
            <a:br>
              <a:rPr lang="bg-BG" dirty="0"/>
            </a:br>
            <a:r>
              <a:rPr lang="en-GB" dirty="0"/>
              <a:t>services in Bulgaria</a:t>
            </a:r>
          </a:p>
          <a:p>
            <a:r>
              <a:rPr lang="en-GB" dirty="0">
                <a:hlinkClick r:id="rId2"/>
              </a:rPr>
              <a:t>https://www.is-bg.net/bg/</a:t>
            </a:r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14A740E-E736-47BF-BCB7-C4BC9C05A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INFORMATION SERVICES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E24BB3-EA22-4AD5-BBE4-BD92E9593A4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163" t="-12819" r="-5163" b="-12819"/>
          <a:stretch/>
        </p:blipFill>
        <p:spPr>
          <a:xfrm>
            <a:off x="6104257" y="1196706"/>
            <a:ext cx="5894216" cy="1689248"/>
          </a:xfrm>
          <a:prstGeom prst="roundRect">
            <a:avLst>
              <a:gd name="adj" fmla="val 8805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486061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i3.ytimg.com/vi/HZzUfL866zY/maxresdefault.jpg">
            <a:extLst>
              <a:ext uri="{FF2B5EF4-FFF2-40B4-BE49-F238E27FC236}">
                <a16:creationId xmlns:a16="http://schemas.microsoft.com/office/drawing/2014/main" id="{0560E3A5-A111-4ED3-99C3-ECFDA0E985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934009" y="1606967"/>
            <a:ext cx="3646163" cy="36461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1E9FB0-85E1-4419-BB38-2169390291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9660" y="1196706"/>
            <a:ext cx="11535710" cy="5199712"/>
          </a:xfrm>
        </p:spPr>
        <p:txBody>
          <a:bodyPr>
            <a:normAutofit lnSpcReduction="10000"/>
          </a:bodyPr>
          <a:lstStyle/>
          <a:p>
            <a:r>
              <a:rPr lang="en-GB" dirty="0"/>
              <a:t>Chief SharePoint Architect, </a:t>
            </a:r>
            <a:br>
              <a:rPr lang="en-GB" dirty="0"/>
            </a:br>
            <a:r>
              <a:rPr lang="en-GB" dirty="0"/>
              <a:t>Owner </a:t>
            </a:r>
            <a:r>
              <a:rPr lang="bg-BG" dirty="0"/>
              <a:t>@</a:t>
            </a:r>
            <a:r>
              <a:rPr lang="en-GB" dirty="0"/>
              <a:t> </a:t>
            </a:r>
            <a:r>
              <a:rPr lang="en-GB" dirty="0" err="1"/>
              <a:t>OneBit</a:t>
            </a:r>
            <a:r>
              <a:rPr lang="en-GB" dirty="0"/>
              <a:t> Software</a:t>
            </a:r>
            <a:endParaRPr lang="en-GB" noProof="1"/>
          </a:p>
          <a:p>
            <a:r>
              <a:rPr lang="en-GB" noProof="1"/>
              <a:t>Achieved two of highest degrees of</a:t>
            </a:r>
            <a:br>
              <a:rPr lang="en-GB" noProof="1"/>
            </a:br>
            <a:r>
              <a:rPr lang="en-GB" noProof="1"/>
              <a:t>technologie certification</a:t>
            </a:r>
          </a:p>
          <a:p>
            <a:pPr lvl="1"/>
            <a:r>
              <a:rPr lang="en-GB" noProof="1"/>
              <a:t>Microsoft Certified Master</a:t>
            </a:r>
          </a:p>
          <a:p>
            <a:pPr lvl="1"/>
            <a:r>
              <a:rPr lang="en-GB" noProof="1"/>
              <a:t>Microsoft Certified Solution Master</a:t>
            </a:r>
          </a:p>
          <a:p>
            <a:r>
              <a:rPr lang="en-GB" dirty="0"/>
              <a:t>External consultant at </a:t>
            </a:r>
            <a:br>
              <a:rPr lang="en-GB" dirty="0"/>
            </a:br>
            <a:r>
              <a:rPr lang="en-GB" dirty="0"/>
              <a:t>"Office 365 Developer Patterns &amp; </a:t>
            </a:r>
            <a:br>
              <a:rPr lang="en-GB" dirty="0"/>
            </a:br>
            <a:r>
              <a:rPr lang="en-GB" dirty="0"/>
              <a:t>Practices Core Team" at Microsoft Redmond</a:t>
            </a:r>
            <a:endParaRPr lang="en-US" noProof="1"/>
          </a:p>
          <a:p>
            <a:endParaRPr lang="en-US" noProof="1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14A740E-E736-47BF-BCB7-C4BC9C05A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Radi</a:t>
            </a:r>
            <a:r>
              <a:rPr lang="en-GB" dirty="0"/>
              <a:t> </a:t>
            </a:r>
            <a:r>
              <a:rPr lang="en-GB" dirty="0" err="1"/>
              <a:t>Atanasov</a:t>
            </a:r>
            <a:endParaRPr lang="bg-BG" dirty="0"/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CB4F8CE0-6670-470B-9CFE-2B9B24EBAF8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654" r="6654"/>
          <a:stretch/>
        </p:blipFill>
        <p:spPr>
          <a:xfrm>
            <a:off x="9943950" y="4737784"/>
            <a:ext cx="1962267" cy="1439250"/>
          </a:xfrm>
          <a:prstGeom prst="roundRect">
            <a:avLst>
              <a:gd name="adj" fmla="val 8806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803468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1E9FB0-85E1-4419-BB38-2169390291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352" y="1196706"/>
            <a:ext cx="11815018" cy="5199712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Software development and </a:t>
            </a:r>
            <a:br>
              <a:rPr lang="en-GB" dirty="0"/>
            </a:br>
            <a:r>
              <a:rPr lang="en-GB" dirty="0"/>
              <a:t>consulting company</a:t>
            </a:r>
          </a:p>
          <a:p>
            <a:r>
              <a:rPr lang="en-GB" dirty="0"/>
              <a:t>Heavy involvement with the </a:t>
            </a:r>
            <a:br>
              <a:rPr lang="en-GB" dirty="0"/>
            </a:br>
            <a:r>
              <a:rPr lang="en-GB" dirty="0"/>
              <a:t>Microsoft SharePoint platform</a:t>
            </a:r>
          </a:p>
          <a:p>
            <a:r>
              <a:rPr lang="en-GB" dirty="0"/>
              <a:t>Winning and delivering some of </a:t>
            </a:r>
            <a:br>
              <a:rPr lang="en-GB" dirty="0"/>
            </a:br>
            <a:r>
              <a:rPr lang="en-GB" dirty="0"/>
              <a:t>the best SharePoint projects</a:t>
            </a:r>
          </a:p>
          <a:p>
            <a:r>
              <a:rPr lang="en-GB" dirty="0" err="1"/>
              <a:t>OneBit</a:t>
            </a:r>
            <a:r>
              <a:rPr lang="en-GB" dirty="0"/>
              <a:t> Survey Master</a:t>
            </a:r>
          </a:p>
          <a:p>
            <a:r>
              <a:rPr lang="en-GB" dirty="0" err="1"/>
              <a:t>OneBit</a:t>
            </a:r>
            <a:r>
              <a:rPr lang="en-GB" dirty="0"/>
              <a:t> Quick Poll</a:t>
            </a:r>
          </a:p>
          <a:p>
            <a:r>
              <a:rPr lang="en-US" dirty="0">
                <a:hlinkClick r:id="rId2"/>
              </a:rPr>
              <a:t>https://www.onebitsoftware.net/</a:t>
            </a:r>
            <a:endParaRPr lang="en-GB" dirty="0"/>
          </a:p>
          <a:p>
            <a:endParaRPr lang="en-US" noProof="1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14A740E-E736-47BF-BCB7-C4BC9C05A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ONEBIT SOFTWARE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F3802302-B2B9-4B30-A6B7-B9F45F9D1C5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654" r="6654"/>
          <a:stretch/>
        </p:blipFill>
        <p:spPr>
          <a:xfrm>
            <a:off x="6094412" y="1196707"/>
            <a:ext cx="5910958" cy="4335470"/>
          </a:xfrm>
          <a:prstGeom prst="roundRect">
            <a:avLst>
              <a:gd name="adj" fmla="val 8806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4223521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noProof="1"/>
              <a:t>Technical Trainer @ SoftUni</a:t>
            </a:r>
          </a:p>
          <a:p>
            <a:r>
              <a:rPr lang="en-GB" noProof="1"/>
              <a:t>ASP.NET Web Developer</a:t>
            </a:r>
          </a:p>
          <a:p>
            <a:r>
              <a:rPr lang="en-GB" noProof="1"/>
              <a:t>Experience with MSSQL and ADO.NET</a:t>
            </a:r>
          </a:p>
          <a:p>
            <a:r>
              <a:rPr lang="en-GB" noProof="1"/>
              <a:t>Interested in self-development </a:t>
            </a:r>
            <a:br>
              <a:rPr lang="en-GB" noProof="1"/>
            </a:br>
            <a:r>
              <a:rPr lang="en-GB" noProof="1"/>
              <a:t>and business</a:t>
            </a:r>
          </a:p>
          <a:p>
            <a:r>
              <a:rPr lang="en-GB" noProof="1"/>
              <a:t>Mountain lover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1"/>
              <a:t>Stoyan Shopov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335881-9A66-4891-8861-AA9ADCB70CF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32658" y="1744478"/>
            <a:ext cx="3813869" cy="366572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4741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3AAF33-8FB9-4DCD-A2DF-FB2DD8D290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Course Organization</a:t>
            </a:r>
            <a:endParaRPr lang="bg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18B2E8-FA08-4AD1-ADB4-68B9103E8B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2812" y="1406862"/>
            <a:ext cx="2833726" cy="223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497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C# Fundamentals Module – Timeline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95314" y="1990562"/>
            <a:ext cx="11337898" cy="532601"/>
            <a:chOff x="395314" y="1838162"/>
            <a:chExt cx="9280498" cy="532601"/>
          </a:xfrm>
        </p:grpSpPr>
        <p:cxnSp>
          <p:nvCxnSpPr>
            <p:cNvPr id="71" name="Straight Connector 70"/>
            <p:cNvCxnSpPr/>
            <p:nvPr/>
          </p:nvCxnSpPr>
          <p:spPr>
            <a:xfrm>
              <a:off x="395314" y="2097141"/>
              <a:ext cx="9280498" cy="0"/>
            </a:xfrm>
            <a:prstGeom prst="line">
              <a:avLst/>
            </a:prstGeom>
            <a:ln w="28575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511822" y="1838163"/>
              <a:ext cx="0" cy="517957"/>
            </a:xfrm>
            <a:prstGeom prst="line">
              <a:avLst/>
            </a:prstGeom>
            <a:ln w="28575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>
              <a:off x="2778154" y="1845485"/>
              <a:ext cx="0" cy="517957"/>
            </a:xfrm>
            <a:prstGeom prst="line">
              <a:avLst/>
            </a:prstGeom>
            <a:ln w="28575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>
              <a:off x="5622647" y="1852806"/>
              <a:ext cx="0" cy="517957"/>
            </a:xfrm>
            <a:prstGeom prst="line">
              <a:avLst/>
            </a:prstGeom>
            <a:ln w="28575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1086978" y="1971313"/>
              <a:ext cx="0" cy="258978"/>
            </a:xfrm>
            <a:prstGeom prst="line">
              <a:avLst/>
            </a:prstGeom>
            <a:ln w="635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2220444" y="1971313"/>
              <a:ext cx="0" cy="258978"/>
            </a:xfrm>
            <a:prstGeom prst="line">
              <a:avLst/>
            </a:prstGeom>
            <a:ln w="635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1653102" y="1978635"/>
              <a:ext cx="0" cy="258978"/>
            </a:xfrm>
            <a:prstGeom prst="line">
              <a:avLst/>
            </a:prstGeom>
            <a:ln w="635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>
              <a:off x="3823174" y="1982295"/>
              <a:ext cx="0" cy="258978"/>
            </a:xfrm>
            <a:prstGeom prst="line">
              <a:avLst/>
            </a:prstGeom>
            <a:ln w="635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7929380" y="1838162"/>
              <a:ext cx="0" cy="517957"/>
            </a:xfrm>
            <a:prstGeom prst="line">
              <a:avLst/>
            </a:prstGeom>
            <a:ln w="28575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9580156" y="1852806"/>
              <a:ext cx="0" cy="517957"/>
            </a:xfrm>
            <a:prstGeom prst="line">
              <a:avLst/>
            </a:prstGeom>
            <a:ln w="28575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>
              <a:cxnSpLocks/>
            </p:cNvCxnSpPr>
            <p:nvPr/>
          </p:nvCxnSpPr>
          <p:spPr>
            <a:xfrm>
              <a:off x="6806673" y="1981200"/>
              <a:ext cx="0" cy="258978"/>
            </a:xfrm>
            <a:prstGeom prst="line">
              <a:avLst/>
            </a:prstGeom>
            <a:ln w="635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6188771" y="1978635"/>
              <a:ext cx="0" cy="258978"/>
            </a:xfrm>
            <a:prstGeom prst="line">
              <a:avLst/>
            </a:prstGeom>
            <a:ln w="635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3189064" y="1985956"/>
              <a:ext cx="0" cy="258978"/>
            </a:xfrm>
            <a:prstGeom prst="line">
              <a:avLst/>
            </a:prstGeom>
            <a:ln w="635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5058448" y="1978635"/>
              <a:ext cx="0" cy="258978"/>
            </a:xfrm>
            <a:prstGeom prst="line">
              <a:avLst/>
            </a:prstGeom>
            <a:ln w="635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4" name="TextBox 3"/>
          <p:cNvSpPr txBox="1"/>
          <p:nvPr/>
        </p:nvSpPr>
        <p:spPr>
          <a:xfrm>
            <a:off x="322668" y="1504890"/>
            <a:ext cx="15974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17-Sept-2018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090800" y="1504890"/>
            <a:ext cx="1489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15-Oct-2018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510063" y="1504890"/>
            <a:ext cx="1548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19-Nov-2018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34FB44A-DBCC-4C07-81FF-696D35B2EA6B}"/>
              </a:ext>
            </a:extLst>
          </p:cNvPr>
          <p:cNvCxnSpPr>
            <a:cxnSpLocks/>
          </p:cNvCxnSpPr>
          <p:nvPr/>
        </p:nvCxnSpPr>
        <p:spPr>
          <a:xfrm>
            <a:off x="8837612" y="2113794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F76C2E1-7160-4C4B-A0F9-5C0DB95BE884}"/>
              </a:ext>
            </a:extLst>
          </p:cNvPr>
          <p:cNvCxnSpPr/>
          <p:nvPr/>
        </p:nvCxnSpPr>
        <p:spPr>
          <a:xfrm>
            <a:off x="5332412" y="2138356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9E457939-1894-404F-8183-80FA38B6E6DF}"/>
              </a:ext>
            </a:extLst>
          </p:cNvPr>
          <p:cNvSpPr/>
          <p:nvPr/>
        </p:nvSpPr>
        <p:spPr bwMode="auto">
          <a:xfrm>
            <a:off x="395314" y="2876044"/>
            <a:ext cx="2911092" cy="3049618"/>
          </a:xfrm>
          <a:prstGeom prst="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C# Advanced</a:t>
            </a:r>
          </a:p>
          <a:p>
            <a:pPr algn="ctr"/>
            <a:endParaRPr lang="en-GB" sz="20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GB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 weeks * 4 times / week</a:t>
            </a:r>
          </a:p>
          <a:p>
            <a:pPr algn="ctr"/>
            <a:r>
              <a:rPr lang="en-GB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 credits</a:t>
            </a:r>
          </a:p>
          <a:p>
            <a:pPr algn="ctr"/>
            <a:endParaRPr lang="en-GB" sz="20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GB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Start: 17-Sept-2018</a:t>
            </a:r>
          </a:p>
          <a:p>
            <a:pPr algn="ctr"/>
            <a:r>
              <a:rPr lang="en-GB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Final exam: 14-Oct-2018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E271F82-2EC8-45A6-9C23-CA5E5EC57823}"/>
              </a:ext>
            </a:extLst>
          </p:cNvPr>
          <p:cNvSpPr/>
          <p:nvPr/>
        </p:nvSpPr>
        <p:spPr bwMode="auto">
          <a:xfrm>
            <a:off x="3396013" y="2876044"/>
            <a:ext cx="3307995" cy="3049618"/>
          </a:xfrm>
          <a:prstGeom prst="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OOP Basics</a:t>
            </a:r>
          </a:p>
          <a:p>
            <a:pPr algn="ctr"/>
            <a:endParaRPr lang="en-GB" sz="20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GB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 weeks * 4 times / week</a:t>
            </a:r>
          </a:p>
          <a:p>
            <a:pPr algn="ctr"/>
            <a:r>
              <a:rPr lang="en-GB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 credits</a:t>
            </a:r>
          </a:p>
          <a:p>
            <a:pPr algn="ctr"/>
            <a:endParaRPr lang="en-GB" sz="20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GB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Start: 15-Oct-2018</a:t>
            </a:r>
          </a:p>
          <a:p>
            <a:pPr algn="ctr"/>
            <a:r>
              <a:rPr lang="en-GB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Final exam: 18-Nov-2018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A8499A2-1F18-44CE-BC12-71B59A3F878C}"/>
              </a:ext>
            </a:extLst>
          </p:cNvPr>
          <p:cNvSpPr/>
          <p:nvPr/>
        </p:nvSpPr>
        <p:spPr bwMode="auto">
          <a:xfrm>
            <a:off x="6793616" y="2876044"/>
            <a:ext cx="2900306" cy="3049618"/>
          </a:xfrm>
          <a:prstGeom prst="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OOP Advanced</a:t>
            </a:r>
          </a:p>
          <a:p>
            <a:pPr algn="ctr"/>
            <a:endParaRPr lang="en-GB" sz="20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GB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 weeks * 4 times / week</a:t>
            </a:r>
          </a:p>
          <a:p>
            <a:pPr algn="ctr"/>
            <a:r>
              <a:rPr lang="en-GB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 credits</a:t>
            </a:r>
          </a:p>
          <a:p>
            <a:pPr algn="ctr"/>
            <a:endParaRPr lang="en-GB" sz="20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GB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Start: 19-Nov-2018</a:t>
            </a:r>
          </a:p>
          <a:p>
            <a:pPr algn="ctr"/>
            <a:r>
              <a:rPr lang="en-GB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Final exam: 16-Dec-2018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658DD2F-E922-4AEE-8C00-EF533916B367}"/>
              </a:ext>
            </a:extLst>
          </p:cNvPr>
          <p:cNvSpPr/>
          <p:nvPr/>
        </p:nvSpPr>
        <p:spPr bwMode="auto">
          <a:xfrm>
            <a:off x="9787565" y="2876044"/>
            <a:ext cx="1828785" cy="3049618"/>
          </a:xfrm>
          <a:prstGeom prst="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Re-Take Exams</a:t>
            </a:r>
          </a:p>
          <a:p>
            <a:pPr algn="ctr"/>
            <a:endParaRPr lang="en-GB" sz="20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GB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TBA</a:t>
            </a:r>
          </a:p>
        </p:txBody>
      </p:sp>
    </p:spTree>
    <p:extLst>
      <p:ext uri="{BB962C8B-B14F-4D97-AF65-F5344CB8AC3E}">
        <p14:creationId xmlns:p14="http://schemas.microsoft.com/office/powerpoint/2010/main" val="1305349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50" grpId="0"/>
      <p:bldP spid="32" grpId="0" animBg="1"/>
      <p:bldP spid="36" grpId="0" animBg="1"/>
      <p:bldP spid="4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Your homework is mainly work in class</a:t>
            </a:r>
          </a:p>
          <a:p>
            <a:pPr lvl="1"/>
            <a:r>
              <a:rPr lang="en-US" dirty="0"/>
              <a:t>Lesson days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slides + live demos + exercises</a:t>
            </a:r>
          </a:p>
          <a:p>
            <a:pPr lvl="1"/>
            <a:r>
              <a:rPr lang="en-US" dirty="0"/>
              <a:t>Exercise days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only exercises</a:t>
            </a:r>
          </a:p>
          <a:p>
            <a:r>
              <a:rPr lang="en-US" dirty="0"/>
              <a:t>How to submit your homework?</a:t>
            </a:r>
          </a:p>
          <a:p>
            <a:pPr lvl="1"/>
            <a:r>
              <a:rPr lang="en-US" dirty="0"/>
              <a:t>Submitted in the judge system</a:t>
            </a:r>
          </a:p>
          <a:p>
            <a:r>
              <a:rPr lang="en-US" dirty="0"/>
              <a:t>Do your homework when it's due</a:t>
            </a:r>
          </a:p>
          <a:p>
            <a:pPr lvl="1"/>
            <a:r>
              <a:rPr lang="en-US" dirty="0"/>
              <a:t>Assignments pile up quickly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Assignments &amp; Exercises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F251CBD-913C-42B3-BA69-E7E7F60C96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077" y="2792421"/>
            <a:ext cx="3925676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41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Mandatory:</a:t>
            </a:r>
          </a:p>
          <a:p>
            <a:pPr lvl="1"/>
            <a:r>
              <a:rPr lang="en-US" dirty="0"/>
              <a:t>Final exam – 85%</a:t>
            </a:r>
          </a:p>
          <a:p>
            <a:pPr lvl="1"/>
            <a:r>
              <a:rPr lang="en-US" dirty="0"/>
              <a:t>Exercises &amp; homework – 15%</a:t>
            </a:r>
          </a:p>
          <a:p>
            <a:pPr>
              <a:spcBef>
                <a:spcPts val="1200"/>
              </a:spcBef>
            </a:pPr>
            <a:r>
              <a:rPr lang="en-US" dirty="0"/>
              <a:t>Bonuses:</a:t>
            </a:r>
          </a:p>
          <a:p>
            <a:pPr lvl="1"/>
            <a:r>
              <a:rPr lang="en-US" dirty="0"/>
              <a:t>Presence in class – 5% bonus</a:t>
            </a:r>
          </a:p>
          <a:p>
            <a:pPr lvl="1"/>
            <a:r>
              <a:rPr lang="en-US" dirty="0"/>
              <a:t>Forum activity – bonus up to 5%</a:t>
            </a: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Scoring System for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C70AAF-2F36-4207-A978-F4449786A6C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9451" y="3630977"/>
            <a:ext cx="2898654" cy="25690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CD67DC-3695-4835-B2A3-0A77C830BA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4612" y="1295400"/>
            <a:ext cx="2649772" cy="2208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730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Official web site:</a:t>
            </a:r>
          </a:p>
          <a:p>
            <a:endParaRPr lang="en-US" dirty="0"/>
          </a:p>
          <a:p>
            <a:r>
              <a:rPr lang="en-US" dirty="0"/>
              <a:t>Official discussion forum:</a:t>
            </a:r>
          </a:p>
          <a:p>
            <a:endParaRPr lang="en-US" dirty="0"/>
          </a:p>
          <a:p>
            <a:r>
              <a:rPr lang="en-US" dirty="0"/>
              <a:t>Official Facebook group: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Web Site, Forum and FB Group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760412" y="1905000"/>
            <a:ext cx="7620000" cy="604353"/>
          </a:xfrm>
          <a:prstGeom prst="roundRect">
            <a:avLst>
              <a:gd name="adj" fmla="val 5953"/>
            </a:avLst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accent5"/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pPr defTabSz="1218804" latinLnBrk="1">
              <a:spcBef>
                <a:spcPts val="600"/>
              </a:spcBef>
              <a:spcAft>
                <a:spcPts val="600"/>
              </a:spcAft>
            </a:pPr>
            <a:r>
              <a:rPr lang="en-US" sz="2399" b="1" noProof="1">
                <a:solidFill>
                  <a:schemeClr val="bg1"/>
                </a:solidFill>
                <a:latin typeface="Consolas" pitchFamily="49" charset="0"/>
                <a:hlinkClick r:id="rId3"/>
              </a:rPr>
              <a:t>https://softuni.bg/courses/csharp-advanced/</a:t>
            </a:r>
            <a:endParaRPr lang="en-US" sz="2399" b="1" noProof="1">
              <a:solidFill>
                <a:schemeClr val="bg1"/>
              </a:solidFill>
              <a:latin typeface="Consolas" pitchFamily="49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760412" y="3288835"/>
            <a:ext cx="7620000" cy="604353"/>
          </a:xfrm>
          <a:prstGeom prst="roundRect">
            <a:avLst>
              <a:gd name="adj" fmla="val 5953"/>
            </a:avLst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accent5"/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pPr defTabSz="1218804" latinLnBrk="1">
              <a:spcBef>
                <a:spcPts val="600"/>
              </a:spcBef>
              <a:spcAft>
                <a:spcPts val="600"/>
              </a:spcAft>
            </a:pPr>
            <a:r>
              <a:rPr lang="en-US" sz="2399" b="1" noProof="1">
                <a:solidFill>
                  <a:schemeClr val="bg1"/>
                </a:solidFill>
                <a:latin typeface="Consolas" pitchFamily="49" charset="0"/>
                <a:hlinkClick r:id="rId4"/>
              </a:rPr>
              <a:t>softuni.bg/forum/categories/30/</a:t>
            </a:r>
            <a:endParaRPr lang="en-US" sz="2399" b="1" noProof="1">
              <a:solidFill>
                <a:schemeClr val="bg1"/>
              </a:solidFill>
              <a:latin typeface="Consolas" pitchFamily="49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8772" y="2856892"/>
            <a:ext cx="1468238" cy="14682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31431" y="1217755"/>
            <a:ext cx="1374490" cy="1374490"/>
          </a:xfrm>
          <a:prstGeom prst="rect">
            <a:avLst/>
          </a:prstGeom>
        </p:spPr>
      </p:pic>
      <p:sp>
        <p:nvSpPr>
          <p:cNvPr id="16" name="Rounded Rectangle 6"/>
          <p:cNvSpPr/>
          <p:nvPr/>
        </p:nvSpPr>
        <p:spPr>
          <a:xfrm>
            <a:off x="760412" y="4653055"/>
            <a:ext cx="7620000" cy="984269"/>
          </a:xfrm>
          <a:prstGeom prst="roundRect">
            <a:avLst>
              <a:gd name="adj" fmla="val 5953"/>
            </a:avLst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accent5"/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pPr defTabSz="1218804" latinLnBrk="1">
              <a:spcBef>
                <a:spcPts val="600"/>
              </a:spcBef>
              <a:spcAft>
                <a:spcPts val="600"/>
              </a:spcAft>
            </a:pPr>
            <a:r>
              <a:rPr lang="en-US" sz="2399" b="1" dirty="0">
                <a:solidFill>
                  <a:schemeClr val="bg1"/>
                </a:solidFill>
                <a:latin typeface="Consolas" pitchFamily="49" charset="0"/>
                <a:hlinkClick r:id="rId7"/>
              </a:rPr>
              <a:t>http://fb.com/groups/</a:t>
            </a:r>
            <a:br>
              <a:rPr lang="en-US" sz="2399" b="1" dirty="0">
                <a:solidFill>
                  <a:schemeClr val="bg1"/>
                </a:solidFill>
                <a:latin typeface="Consolas" pitchFamily="49" charset="0"/>
                <a:hlinkClick r:id="rId7"/>
              </a:rPr>
            </a:br>
            <a:r>
              <a:rPr lang="en-US" sz="2399" b="1" dirty="0">
                <a:solidFill>
                  <a:schemeClr val="bg1"/>
                </a:solidFill>
                <a:latin typeface="Consolas" pitchFamily="49" charset="0"/>
                <a:hlinkClick r:id="rId7"/>
              </a:rPr>
              <a:t>SoftUniCsharpFundamentalsSeptember2018</a:t>
            </a:r>
            <a:endParaRPr lang="en-US" sz="2399" b="1" noProof="1">
              <a:solidFill>
                <a:schemeClr val="bg1"/>
              </a:solidFill>
              <a:latin typeface="Consolas" pitchFamily="49" charset="0"/>
            </a:endParaRPr>
          </a:p>
        </p:txBody>
      </p:sp>
      <p:pic>
        <p:nvPicPr>
          <p:cNvPr id="1032" name="Picture 8" descr="Резултат с изображение за facebook icon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4981" y="4589777"/>
            <a:ext cx="1412635" cy="1412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5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2132012" y="1175481"/>
            <a:ext cx="9829800" cy="5201066"/>
          </a:xfrm>
        </p:spPr>
        <p:txBody>
          <a:bodyPr/>
          <a:lstStyle/>
          <a:p>
            <a:r>
              <a:rPr lang="en-US" dirty="0"/>
              <a:t>The official textbook for the course</a:t>
            </a:r>
          </a:p>
          <a:p>
            <a:pPr lvl="1"/>
            <a:r>
              <a:rPr lang="en-US" dirty="0"/>
              <a:t>"Fundamentals of Computer Programming with C#", </a:t>
            </a:r>
            <a:br>
              <a:rPr lang="en-US" dirty="0"/>
            </a:br>
            <a:r>
              <a:rPr lang="en-US" dirty="0"/>
              <a:t>by Svetlin Nakov &amp; Co., 2013, ISBN 9789544007737</a:t>
            </a:r>
          </a:p>
          <a:p>
            <a:pPr lvl="1"/>
            <a:r>
              <a:rPr lang="en-US" dirty="0"/>
              <a:t>English and Bulgarian versions (as PDF, </a:t>
            </a:r>
            <a:r>
              <a:rPr lang="en-US" noProof="1"/>
              <a:t>ePub</a:t>
            </a:r>
            <a:r>
              <a:rPr lang="en-US" dirty="0"/>
              <a:t>, …)</a:t>
            </a:r>
          </a:p>
          <a:p>
            <a:pPr lvl="1"/>
            <a:r>
              <a:rPr lang="en-US" dirty="0"/>
              <a:t>Freely downloadable from: </a:t>
            </a:r>
            <a:br>
              <a:rPr lang="en-US" dirty="0"/>
            </a:br>
            <a:r>
              <a:rPr lang="en-US" dirty="0">
                <a:hlinkClick r:id="rId2"/>
              </a:rPr>
              <a:t>www.introprogramming.info</a:t>
            </a:r>
            <a:endParaRPr lang="en-US" dirty="0"/>
          </a:p>
          <a:p>
            <a:pPr lvl="1"/>
            <a:r>
              <a:rPr lang="en-GB" dirty="0"/>
              <a:t>The C# Programming courses @SoftUni.bg </a:t>
            </a:r>
            <a:br>
              <a:rPr lang="en-GB" dirty="0"/>
            </a:br>
            <a:r>
              <a:rPr lang="en-GB" dirty="0"/>
              <a:t>partially follows the book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>
              <a:hlinkClick r:id="rId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Free C# Fundamentals Textbook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3074" name="Picture 2">
            <a:hlinkClick r:id="rId3"/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76388" y="3505200"/>
            <a:ext cx="1224292" cy="173234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hlinkClick r:id="rId5"/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6388" y="1374494"/>
            <a:ext cx="1224292" cy="174257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5139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type="body" sz="quarter" idx="13"/>
          </p:nvPr>
        </p:nvSpPr>
        <p:spPr>
          <a:xfrm>
            <a:off x="352480" y="1371605"/>
            <a:ext cx="8180332" cy="4795935"/>
          </a:xfrm>
        </p:spPr>
        <p:txBody>
          <a:bodyPr>
            <a:normAutofit/>
          </a:bodyPr>
          <a:lstStyle/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Course Objectives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Training and Team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Course Organization</a:t>
            </a:r>
          </a:p>
          <a:p>
            <a:pPr marL="932996" lvl="1" indent="-457200">
              <a:lnSpc>
                <a:spcPts val="4000"/>
              </a:lnSpc>
            </a:pPr>
            <a:r>
              <a:rPr lang="en-US" dirty="0"/>
              <a:t>Course Infrastructure</a:t>
            </a:r>
          </a:p>
          <a:p>
            <a:pPr marL="932996" lvl="1" indent="-457200">
              <a:lnSpc>
                <a:spcPts val="4000"/>
              </a:lnSpc>
            </a:pPr>
            <a:r>
              <a:rPr lang="en-US" dirty="0"/>
              <a:t>Evaluation Criteria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399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6400800"/>
            <a:ext cx="12114212" cy="363538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US" dirty="0">
                <a:hlinkClick r:id="rId3"/>
              </a:rPr>
              <a:t>https://softuni.bg/courses/programming-fundamentals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839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SoftUni Diamond Partners</a:t>
            </a:r>
            <a:endParaRPr lang="bg-BG" dirty="0"/>
          </a:p>
        </p:txBody>
      </p:sp>
      <p:pic>
        <p:nvPicPr>
          <p:cNvPr id="29" name="Infragistics">
            <a:hlinkClick r:id="rId3"/>
            <a:extLst/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04" r="-4204"/>
          <a:stretch/>
        </p:blipFill>
        <p:spPr>
          <a:xfrm>
            <a:off x="5454190" y="4535836"/>
            <a:ext cx="5668835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softEdge rad="0"/>
          </a:effectLst>
        </p:spPr>
      </p:pic>
      <p:pic>
        <p:nvPicPr>
          <p:cNvPr id="30" name="Indeavr" descr="Ð ÐµÐ·ÑÐ»ÑÐ°Ñ Ñ Ð¸Ð·Ð¾Ð±ÑÐ°Ð¶ÐµÐ½Ð¸Ðµ Ð·Ð° indeavr">
            <a:hlinkClick r:id="rId5"/>
            <a:extLst/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633" t="-16118" r="-14633" b="-8642"/>
          <a:stretch/>
        </p:blipFill>
        <p:spPr bwMode="auto">
          <a:xfrm>
            <a:off x="1065799" y="4535836"/>
            <a:ext cx="3962146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  <a:extLst/>
        </p:spPr>
      </p:pic>
      <p:pic>
        <p:nvPicPr>
          <p:cNvPr id="28" name="Codexio">
            <a:hlinkClick r:id="rId7"/>
            <a:extLst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784" t="-11319" r="-15784" b="-11319"/>
          <a:stretch/>
        </p:blipFill>
        <p:spPr>
          <a:xfrm>
            <a:off x="8882799" y="5566366"/>
            <a:ext cx="2240226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2" name="Liebherr">
            <a:hlinkClick r:id="rId9"/>
            <a:extLst/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26" r="-4226"/>
          <a:stretch/>
        </p:blipFill>
        <p:spPr>
          <a:xfrm>
            <a:off x="1065799" y="5566366"/>
            <a:ext cx="5567564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3" name="Aeternity">
            <a:hlinkClick r:id="rId11"/>
            <a:extLst/>
          </p:cNvPr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437" r="-24437" b="-5187"/>
          <a:stretch/>
        </p:blipFill>
        <p:spPr>
          <a:xfrm>
            <a:off x="6961566" y="5566366"/>
            <a:ext cx="1593029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6" name="Netpeak" descr="Ð ÐµÐ·ÑÐ»ÑÐ°Ñ Ñ Ð¸Ð·Ð¾Ð±ÑÐ°Ð¶ÐµÐ½Ð¸Ðµ Ð·Ð° netpeak">
            <a:hlinkClick r:id="rId13"/>
            <a:extLst/>
          </p:cNvPr>
          <p:cNvPicPr>
            <a:picLocks noChangeAspect="1" noChangeArrowheads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291" t="-11436" r="-7291" b="-11436"/>
          <a:stretch/>
        </p:blipFill>
        <p:spPr bwMode="auto">
          <a:xfrm>
            <a:off x="5329186" y="2474775"/>
            <a:ext cx="5793839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  <a:extLst/>
        </p:spPr>
      </p:pic>
      <p:pic>
        <p:nvPicPr>
          <p:cNvPr id="35" name="Sotware Group" descr="Ð ÐµÐ·ÑÐ»ÑÐ°Ñ Ñ Ð¸Ð·Ð¾Ð±ÑÐ°Ð¶ÐµÐ½Ð¸Ðµ Ð·Ð° software group">
            <a:hlinkClick r:id="rId15"/>
            <a:extLst/>
          </p:cNvPr>
          <p:cNvPicPr>
            <a:picLocks noChangeAspect="1" noChangeArrowheads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84" r="-9241"/>
          <a:stretch/>
        </p:blipFill>
        <p:spPr bwMode="auto">
          <a:xfrm>
            <a:off x="1065799" y="2474775"/>
            <a:ext cx="3858379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  <a:extLst/>
        </p:spPr>
      </p:pic>
      <p:pic>
        <p:nvPicPr>
          <p:cNvPr id="25" name="Telenor">
            <a:hlinkClick r:id="rId17"/>
            <a:extLst/>
          </p:cNvPr>
          <p:cNvPicPr>
            <a:picLocks noChangeAspect="1"/>
          </p:cNvPicPr>
          <p:nvPr/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003" r="-12003" b="-2307"/>
          <a:stretch/>
        </p:blipFill>
        <p:spPr>
          <a:xfrm>
            <a:off x="8674849" y="1444245"/>
            <a:ext cx="2448176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4" name="XS">
            <a:hlinkClick r:id="rId19"/>
          </p:cNvPr>
          <p:cNvPicPr>
            <a:picLocks noChangeAspect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796" t="-9452" r="-8796" b="-9452"/>
          <a:stretch/>
        </p:blipFill>
        <p:spPr>
          <a:xfrm>
            <a:off x="1065799" y="1444245"/>
            <a:ext cx="4185792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6" name="SB Tech">
            <a:hlinkClick r:id="rId21"/>
            <a:extLst/>
          </p:cNvPr>
          <p:cNvPicPr>
            <a:picLocks noChangeAspect="1"/>
          </p:cNvPicPr>
          <p:nvPr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22" t="6534" r="-689" b="14898"/>
          <a:stretch/>
        </p:blipFill>
        <p:spPr>
          <a:xfrm>
            <a:off x="5606361" y="1444245"/>
            <a:ext cx="2713717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7" name="Postbank">
            <a:hlinkClick r:id="rId23"/>
          </p:cNvPr>
          <p:cNvPicPr>
            <a:picLocks noChangeAspect="1"/>
          </p:cNvPicPr>
          <p:nvPr/>
        </p:nvPicPr>
        <p:blipFill rotWithShape="1"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826" t="-8951" r="-21826" b="-8951"/>
          <a:stretch/>
        </p:blipFill>
        <p:spPr>
          <a:xfrm>
            <a:off x="5970284" y="3505306"/>
            <a:ext cx="2519658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1" name="SuperHosting" descr="Ð ÐµÐ·ÑÐ»ÑÐ°Ñ Ñ Ð¸Ð·Ð¾Ð±ÑÐ°Ð¶ÐµÐ½Ð¸Ðµ Ð·Ð° superhosting png">
            <a:hlinkClick r:id="rId25"/>
            <a:extLst/>
          </p:cNvPr>
          <p:cNvPicPr>
            <a:picLocks noChangeAspect="1" noChangeArrowheads="1"/>
          </p:cNvPicPr>
          <p:nvPr/>
        </p:nvPicPr>
        <p:blipFill rotWithShape="1"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663" t="-10753" r="-34663" b="-10753"/>
          <a:stretch/>
        </p:blipFill>
        <p:spPr bwMode="auto">
          <a:xfrm>
            <a:off x="8852772" y="3505306"/>
            <a:ext cx="2270253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  <a:extLst/>
        </p:spPr>
      </p:pic>
      <p:pic>
        <p:nvPicPr>
          <p:cNvPr id="37" name="SmartIT">
            <a:hlinkClick r:id="rId27"/>
            <a:extLst/>
          </p:cNvPr>
          <p:cNvPicPr>
            <a:picLocks noChangeAspect="1"/>
          </p:cNvPicPr>
          <p:nvPr/>
        </p:nvPicPr>
        <p:blipFill rotWithShape="1"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503" t="-16504" r="-14503" b="-16504"/>
          <a:stretch/>
        </p:blipFill>
        <p:spPr>
          <a:xfrm>
            <a:off x="1065799" y="3505306"/>
            <a:ext cx="4541655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663650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SoftUni Organizational Partners</a:t>
            </a:r>
            <a:endParaRPr lang="bg-BG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163" t="-12819" r="-5163" b="-12819"/>
          <a:stretch/>
        </p:blipFill>
        <p:spPr>
          <a:xfrm>
            <a:off x="1129420" y="2067924"/>
            <a:ext cx="5023218" cy="1439625"/>
          </a:xfrm>
          <a:prstGeom prst="roundRect">
            <a:avLst>
              <a:gd name="adj" fmla="val 8805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" name="Picture 2">
            <a:hlinkClick r:id="rId4"/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162" t="-29177" r="-15162" b="-29177"/>
          <a:stretch/>
        </p:blipFill>
        <p:spPr>
          <a:xfrm>
            <a:off x="4918809" y="4064376"/>
            <a:ext cx="6140594" cy="1439625"/>
          </a:xfrm>
          <a:prstGeom prst="roundRect">
            <a:avLst>
              <a:gd name="adj" fmla="val 9410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4" name="Picture 3">
            <a:hlinkClick r:id="rId6"/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654" r="6654"/>
          <a:stretch/>
        </p:blipFill>
        <p:spPr>
          <a:xfrm>
            <a:off x="6424527" y="2067924"/>
            <a:ext cx="1962778" cy="1439625"/>
          </a:xfrm>
          <a:prstGeom prst="roundRect">
            <a:avLst>
              <a:gd name="adj" fmla="val 8806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5" name="Picture 4">
            <a:hlinkClick r:id="rId8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01" t="-3201" r="-3201" b="-3201"/>
          <a:stretch/>
        </p:blipFill>
        <p:spPr>
          <a:xfrm>
            <a:off x="8659194" y="2067924"/>
            <a:ext cx="2400210" cy="1439625"/>
          </a:xfrm>
          <a:prstGeom prst="roundRect">
            <a:avLst>
              <a:gd name="adj" fmla="val 8200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6" name="Picture 5">
            <a:hlinkClick r:id="rId10"/>
          </p:cNvPr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305" t="-5874" r="-9305" b="-12736"/>
          <a:stretch/>
        </p:blipFill>
        <p:spPr>
          <a:xfrm>
            <a:off x="1129421" y="4064376"/>
            <a:ext cx="3383118" cy="1439625"/>
          </a:xfrm>
          <a:prstGeom prst="roundRect">
            <a:avLst>
              <a:gd name="adj" fmla="val 10015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26045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199" dirty="0"/>
              <a:t>Software University – High-Quality Education and </a:t>
            </a:r>
            <a:br>
              <a:rPr lang="en-US" sz="3199" dirty="0"/>
            </a:br>
            <a:r>
              <a:rPr lang="en-US" sz="3199" dirty="0"/>
              <a:t>Employment Opportunities </a:t>
            </a:r>
          </a:p>
          <a:p>
            <a:pPr lvl="1">
              <a:lnSpc>
                <a:spcPct val="100000"/>
              </a:lnSpc>
            </a:pPr>
            <a:r>
              <a:rPr lang="en-US" sz="2899" noProof="1">
                <a:hlinkClick r:id="rId3"/>
              </a:rPr>
              <a:t>softuni.bg</a:t>
            </a:r>
            <a:r>
              <a:rPr lang="en-US" sz="2899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199" dirty="0"/>
              <a:t>Software University Foundation</a:t>
            </a:r>
            <a:endParaRPr lang="bg-BG" sz="3199" dirty="0"/>
          </a:p>
          <a:p>
            <a:pPr lvl="1">
              <a:lnSpc>
                <a:spcPct val="100000"/>
              </a:lnSpc>
            </a:pPr>
            <a:r>
              <a:rPr lang="en-US" sz="2999" noProof="1">
                <a:hlinkClick r:id="rId4"/>
              </a:rPr>
              <a:t>http://softuni.foundation/</a:t>
            </a:r>
            <a:endParaRPr lang="en-US" sz="2999" noProof="1"/>
          </a:p>
          <a:p>
            <a:pPr>
              <a:lnSpc>
                <a:spcPct val="100000"/>
              </a:lnSpc>
            </a:pPr>
            <a:r>
              <a:rPr lang="en-US" sz="3199" dirty="0"/>
              <a:t>Software University @ Facebook</a:t>
            </a:r>
          </a:p>
          <a:p>
            <a:pPr marL="990278" lvl="1" indent="-380876" defTabSz="1218804">
              <a:lnSpc>
                <a:spcPct val="100000"/>
              </a:lnSpc>
              <a:tabLst>
                <a:tab pos="282490" algn="l"/>
              </a:tabLst>
              <a:defRPr/>
            </a:pPr>
            <a:r>
              <a:rPr lang="en-US" sz="2899" noProof="1">
                <a:solidFill>
                  <a:srgbClr val="234465"/>
                </a:solidFill>
                <a:hlinkClick r:id="rId5"/>
              </a:rPr>
              <a:t>facebook.com/SoftwareUniversity</a:t>
            </a:r>
            <a:endParaRPr lang="en-US" sz="2899" noProof="1">
              <a:solidFill>
                <a:srgbClr val="234465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3199" dirty="0"/>
              <a:t>Software University Forums</a:t>
            </a:r>
          </a:p>
          <a:p>
            <a:pPr marL="990278" lvl="1" indent="-380876" defTabSz="1218804">
              <a:lnSpc>
                <a:spcPct val="100000"/>
              </a:lnSpc>
              <a:tabLst>
                <a:tab pos="282490" algn="l"/>
              </a:tabLst>
              <a:defRPr/>
            </a:pPr>
            <a:r>
              <a:rPr lang="en-US" sz="2799" dirty="0">
                <a:hlinkClick r:id="rId6"/>
              </a:rPr>
              <a:t>forum.softuni.bg</a:t>
            </a:r>
            <a:endParaRPr lang="en-US" sz="2799" noProof="1"/>
          </a:p>
          <a:p>
            <a:pPr>
              <a:lnSpc>
                <a:spcPct val="100000"/>
              </a:lnSpc>
            </a:pPr>
            <a:endParaRPr lang="en-US" noProof="1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pic>
        <p:nvPicPr>
          <p:cNvPr id="15" name="Picture 14">
            <a:hlinkClick r:id="rId7"/>
            <a:extLst>
              <a:ext uri="{FF2B5EF4-FFF2-40B4-BE49-F238E27FC236}">
                <a16:creationId xmlns:a16="http://schemas.microsoft.com/office/drawing/2014/main" id="{FF8B5863-FC71-441D-893C-E681B70BF35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612" y="2538112"/>
            <a:ext cx="2122583" cy="529411"/>
          </a:xfrm>
          <a:prstGeom prst="rect">
            <a:avLst/>
          </a:prstGeom>
        </p:spPr>
      </p:pic>
      <p:pic>
        <p:nvPicPr>
          <p:cNvPr id="18" name="Picture 17">
            <a:hlinkClick r:id="rId3"/>
            <a:extLst>
              <a:ext uri="{FF2B5EF4-FFF2-40B4-BE49-F238E27FC236}">
                <a16:creationId xmlns:a16="http://schemas.microsoft.com/office/drawing/2014/main" id="{5AC70220-7037-4082-BB2D-BF1E99F91E0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1140" y="2057400"/>
            <a:ext cx="3366866" cy="4482957"/>
          </a:xfrm>
          <a:prstGeom prst="rect">
            <a:avLst/>
          </a:prstGeom>
        </p:spPr>
      </p:pic>
      <p:pic>
        <p:nvPicPr>
          <p:cNvPr id="11" name="Picture 4">
            <a:hlinkClick r:id="rId10" tooltip="Software University @ Facebook"/>
            <a:extLst>
              <a:ext uri="{FF2B5EF4-FFF2-40B4-BE49-F238E27FC236}">
                <a16:creationId xmlns:a16="http://schemas.microsoft.com/office/drawing/2014/main" id="{7DE74804-3B64-4B79-BDD0-3E400F9EC1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32612" y="3654371"/>
            <a:ext cx="1118449" cy="1118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hlinkClick r:id="rId6" tooltip="Software University Discussion Forum"/>
            <a:extLst>
              <a:ext uri="{FF2B5EF4-FFF2-40B4-BE49-F238E27FC236}">
                <a16:creationId xmlns:a16="http://schemas.microsoft.com/office/drawing/2014/main" id="{E65F0011-8B8E-4A02-A422-9662ADE13CB5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612" y="5359668"/>
            <a:ext cx="1041962" cy="104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8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en-US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859" y="3810000"/>
            <a:ext cx="4642333" cy="1624244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bg-BG" sz="4000" b="1" dirty="0"/>
          </a:p>
          <a:p>
            <a:pPr marL="0" indent="0" algn="ctr">
              <a:buNone/>
            </a:pPr>
            <a:r>
              <a:rPr lang="en-US" sz="8800" b="1" u="sng" dirty="0">
                <a:solidFill>
                  <a:schemeClr val="bg1"/>
                </a:solidFill>
              </a:rPr>
              <a:t>sli.do</a:t>
            </a:r>
            <a:endParaRPr lang="bg-BG" sz="7200" b="1" u="sng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US" sz="11500" b="1" dirty="0"/>
              <a:t>#</a:t>
            </a:r>
            <a:r>
              <a:rPr lang="en-GB" sz="11500" b="1" dirty="0"/>
              <a:t>fund-</a:t>
            </a:r>
            <a:r>
              <a:rPr lang="en-GB" sz="11500" b="1" dirty="0" err="1"/>
              <a:t>csharp</a:t>
            </a:r>
            <a:endParaRPr lang="en-US" sz="11500" dirty="0"/>
          </a:p>
        </p:txBody>
      </p:sp>
      <p:sp>
        <p:nvSpPr>
          <p:cNvPr id="6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Question?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354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373C89-5D68-46FD-805E-4691B9E9BF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Course Objectives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228CC0-ED90-46D1-AE74-8EF199E28D0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60200" y="6397625"/>
            <a:ext cx="428625" cy="307975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28D315A-6C16-4DEB-B5E3-DB0BB0954C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012" y="990600"/>
            <a:ext cx="5318632" cy="307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648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GB" dirty="0"/>
              <a:t>Work with </a:t>
            </a:r>
            <a:r>
              <a:rPr lang="en-GB" b="1" dirty="0">
                <a:solidFill>
                  <a:schemeClr val="bg1"/>
                </a:solidFill>
              </a:rPr>
              <a:t>advanced data structures</a:t>
            </a:r>
          </a:p>
          <a:p>
            <a:pPr>
              <a:buClr>
                <a:schemeClr val="tx1"/>
              </a:buClr>
            </a:pPr>
            <a:r>
              <a:rPr lang="en-GB" b="1" dirty="0">
                <a:solidFill>
                  <a:schemeClr val="bg1"/>
                </a:solidFill>
              </a:rPr>
              <a:t>Read</a:t>
            </a:r>
            <a:r>
              <a:rPr lang="en-GB" dirty="0"/>
              <a:t> and </a:t>
            </a:r>
            <a:r>
              <a:rPr lang="en-GB" b="1" dirty="0">
                <a:solidFill>
                  <a:schemeClr val="bg1"/>
                </a:solidFill>
              </a:rPr>
              <a:t>write</a:t>
            </a:r>
            <a:r>
              <a:rPr lang="en-GB" dirty="0"/>
              <a:t> </a:t>
            </a:r>
            <a:r>
              <a:rPr lang="en-GB" b="1" dirty="0">
                <a:solidFill>
                  <a:schemeClr val="bg1"/>
                </a:solidFill>
              </a:rPr>
              <a:t>files</a:t>
            </a:r>
          </a:p>
          <a:p>
            <a:pPr>
              <a:buClr>
                <a:schemeClr val="tx1"/>
              </a:buClr>
            </a:pPr>
            <a:r>
              <a:rPr lang="en-GB" dirty="0"/>
              <a:t>Defining </a:t>
            </a:r>
            <a:r>
              <a:rPr lang="en-GB" b="1" dirty="0">
                <a:solidFill>
                  <a:schemeClr val="bg1"/>
                </a:solidFill>
              </a:rPr>
              <a:t>classes</a:t>
            </a:r>
            <a:r>
              <a:rPr lang="en-GB" dirty="0"/>
              <a:t> and using </a:t>
            </a:r>
            <a:r>
              <a:rPr lang="en-GB" b="1" dirty="0">
                <a:solidFill>
                  <a:schemeClr val="bg1"/>
                </a:solidFill>
              </a:rPr>
              <a:t>objects</a:t>
            </a:r>
          </a:p>
          <a:p>
            <a:pPr>
              <a:buClr>
                <a:schemeClr val="tx1"/>
              </a:buClr>
            </a:pPr>
            <a:r>
              <a:rPr lang="en-GB" dirty="0"/>
              <a:t>Build </a:t>
            </a:r>
            <a:r>
              <a:rPr lang="en-GB" b="1" dirty="0">
                <a:solidFill>
                  <a:schemeClr val="bg1"/>
                </a:solidFill>
              </a:rPr>
              <a:t>class hierarchy</a:t>
            </a:r>
          </a:p>
          <a:p>
            <a:pPr>
              <a:buClr>
                <a:schemeClr val="tx1"/>
              </a:buClr>
            </a:pPr>
            <a:r>
              <a:rPr lang="en-GB" dirty="0"/>
              <a:t>Apply </a:t>
            </a:r>
            <a:r>
              <a:rPr lang="en-GB" b="1" dirty="0">
                <a:solidFill>
                  <a:schemeClr val="bg1"/>
                </a:solidFill>
              </a:rPr>
              <a:t>principles</a:t>
            </a:r>
            <a:r>
              <a:rPr lang="en-GB" dirty="0"/>
              <a:t> and good </a:t>
            </a:r>
            <a:r>
              <a:rPr lang="en-GB" b="1" dirty="0">
                <a:solidFill>
                  <a:schemeClr val="bg1"/>
                </a:solidFill>
              </a:rPr>
              <a:t>practices</a:t>
            </a:r>
            <a:r>
              <a:rPr lang="en-GB" dirty="0"/>
              <a:t> for </a:t>
            </a:r>
            <a:br>
              <a:rPr lang="en-GB" dirty="0"/>
            </a:br>
            <a:r>
              <a:rPr lang="en-GB" dirty="0"/>
              <a:t>building </a:t>
            </a:r>
            <a:r>
              <a:rPr lang="en-GB" b="1" dirty="0">
                <a:solidFill>
                  <a:schemeClr val="bg1"/>
                </a:solidFill>
              </a:rPr>
              <a:t>quality software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Fundamentals Module Goals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37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2AC9B3-CD5E-485F-AC84-B066819DDCB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4 practical problems for 6 hours</a:t>
            </a:r>
          </a:p>
          <a:p>
            <a:pPr lvl="1"/>
            <a:r>
              <a:rPr lang="en-GB" dirty="0"/>
              <a:t>Stacks and Queues</a:t>
            </a:r>
          </a:p>
          <a:p>
            <a:pPr lvl="1"/>
            <a:r>
              <a:rPr lang="en-GB" dirty="0"/>
              <a:t>Multidimensional Arrays</a:t>
            </a:r>
          </a:p>
          <a:p>
            <a:pPr lvl="1"/>
            <a:r>
              <a:rPr lang="en-GB" dirty="0"/>
              <a:t>Regex and String Processing</a:t>
            </a:r>
          </a:p>
          <a:p>
            <a:pPr lvl="1"/>
            <a:r>
              <a:rPr lang="en-GB" dirty="0"/>
              <a:t>Dictionaries</a:t>
            </a:r>
          </a:p>
          <a:p>
            <a:r>
              <a:rPr lang="en-GB" dirty="0"/>
              <a:t>Automated judge system</a:t>
            </a:r>
          </a:p>
          <a:p>
            <a:pPr lvl="1"/>
            <a:r>
              <a:rPr lang="en-GB" dirty="0">
                <a:hlinkClick r:id="rId2"/>
              </a:rPr>
              <a:t>http://judge.softuni.bg</a:t>
            </a:r>
            <a:endParaRPr lang="en-GB" dirty="0"/>
          </a:p>
          <a:p>
            <a:r>
              <a:rPr lang="en-GB" dirty="0"/>
              <a:t>Solutions are evaluated for correctness only</a:t>
            </a:r>
          </a:p>
          <a:p>
            <a:pPr lvl="1"/>
            <a:r>
              <a:rPr lang="en-GB" dirty="0"/>
              <a:t>Code quality is still not measured</a:t>
            </a:r>
          </a:p>
          <a:p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7710A67-8258-40BF-92EB-5591C8FB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Practical Programming Exam</a:t>
            </a:r>
          </a:p>
        </p:txBody>
      </p:sp>
    </p:spTree>
    <p:extLst>
      <p:ext uri="{BB962C8B-B14F-4D97-AF65-F5344CB8AC3E}">
        <p14:creationId xmlns:p14="http://schemas.microsoft.com/office/powerpoint/2010/main" val="3125344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C850D8D-B775-4D85-946D-35E3FA1CA480}"/>
              </a:ext>
            </a:extLst>
          </p:cNvPr>
          <p:cNvSpPr/>
          <p:nvPr/>
        </p:nvSpPr>
        <p:spPr bwMode="auto">
          <a:xfrm>
            <a:off x="4265613" y="807603"/>
            <a:ext cx="3657600" cy="3657600"/>
          </a:xfrm>
          <a:prstGeom prst="ellipse">
            <a:avLst/>
          </a:prstGeom>
          <a:solidFill>
            <a:schemeClr val="bg2">
              <a:alpha val="50000"/>
            </a:schemeClr>
          </a:solidFill>
          <a:ln w="19050">
            <a:solidFill>
              <a:schemeClr val="bg2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5400" dirty="0"/>
              <a:t>Exam Demonstration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164FCD-7800-435E-869A-D8FA4DBBE2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18012" y="394224"/>
            <a:ext cx="3124201" cy="3835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071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1903A1-16BE-4FFA-B0C9-759872B7BE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The Team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9D8692-CA7F-467D-B3BA-6F205A4872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8612" y="1066800"/>
            <a:ext cx="1822172" cy="312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424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i3.ytimg.com/vi/Fs1qoHr3mfQ/maxresdefault.jpg">
            <a:extLst>
              <a:ext uri="{FF2B5EF4-FFF2-40B4-BE49-F238E27FC236}">
                <a16:creationId xmlns:a16="http://schemas.microsoft.com/office/drawing/2014/main" id="{25DEBF50-4C14-4CD9-BBEC-400EF12998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934009" y="1606967"/>
            <a:ext cx="3646163" cy="36461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1E9FB0-85E1-4419-BB38-2169390291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9660" y="1196706"/>
            <a:ext cx="11535710" cy="5199712"/>
          </a:xfrm>
        </p:spPr>
        <p:txBody>
          <a:bodyPr>
            <a:normAutofit/>
          </a:bodyPr>
          <a:lstStyle/>
          <a:p>
            <a:r>
              <a:rPr lang="en-GB" noProof="1"/>
              <a:t>Head Of Department at </a:t>
            </a:r>
            <a:br>
              <a:rPr lang="en-GB" noProof="1"/>
            </a:br>
            <a:r>
              <a:rPr lang="en-GB" noProof="1"/>
              <a:t>Information Services Plc.</a:t>
            </a:r>
          </a:p>
          <a:p>
            <a:r>
              <a:rPr lang="en-US" noProof="1"/>
              <a:t>Worked with various technologies</a:t>
            </a:r>
          </a:p>
          <a:p>
            <a:pPr lvl="1"/>
            <a:r>
              <a:rPr lang="en-US" noProof="1"/>
              <a:t>.NET and C#, </a:t>
            </a:r>
            <a:r>
              <a:rPr lang="en-GB" dirty="0"/>
              <a:t>BASIC, Pascal, </a:t>
            </a:r>
            <a:br>
              <a:rPr lang="en-GB" dirty="0"/>
            </a:br>
            <a:r>
              <a:rPr lang="en-GB" dirty="0"/>
              <a:t>Object Pascal, PHP</a:t>
            </a:r>
            <a:endParaRPr lang="en-US" noProof="1"/>
          </a:p>
          <a:p>
            <a:r>
              <a:rPr lang="en-US" noProof="1"/>
              <a:t>More than 15 years of experience</a:t>
            </a:r>
          </a:p>
          <a:p>
            <a:r>
              <a:rPr lang="en-US" noProof="1"/>
              <a:t>Experienced Lecturer</a:t>
            </a:r>
          </a:p>
          <a:p>
            <a:pPr lvl="1"/>
            <a:r>
              <a:rPr lang="en-US" noProof="1"/>
              <a:t>C# Basics and </a:t>
            </a:r>
            <a:r>
              <a:rPr lang="en-GB" dirty="0"/>
              <a:t>ASP.NET MVC @ Softuni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14A740E-E736-47BF-BCB7-C4BC9C05A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Stamo Petkov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FB3640-E688-4B2B-8082-467B0C52457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163" t="-12819" r="-5163" b="-12819"/>
          <a:stretch/>
        </p:blipFill>
        <p:spPr>
          <a:xfrm>
            <a:off x="8578200" y="4907597"/>
            <a:ext cx="3427170" cy="982207"/>
          </a:xfrm>
          <a:prstGeom prst="roundRect">
            <a:avLst>
              <a:gd name="adj" fmla="val 8805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616575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SoftUni3_1">
  <a:themeElements>
    <a:clrScheme name="Custom 2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7C86D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3_1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SoftUni-PowerPoint-Template</Template>
  <TotalTime>0</TotalTime>
  <Words>543</Words>
  <Application>Microsoft Office PowerPoint</Application>
  <PresentationFormat>Custom</PresentationFormat>
  <Paragraphs>169</Paragraphs>
  <Slides>24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맑은 고딕</vt:lpstr>
      <vt:lpstr>Arial</vt:lpstr>
      <vt:lpstr>Calibri</vt:lpstr>
      <vt:lpstr>Consolas</vt:lpstr>
      <vt:lpstr>Wingdings</vt:lpstr>
      <vt:lpstr>Wingdings 2</vt:lpstr>
      <vt:lpstr>1_SoftUni3_1</vt:lpstr>
      <vt:lpstr>C# Advanced</vt:lpstr>
      <vt:lpstr>Table of Contents</vt:lpstr>
      <vt:lpstr>Have a Question?</vt:lpstr>
      <vt:lpstr>PowerPoint Presentation</vt:lpstr>
      <vt:lpstr>C# Fundamentals Module Goals</vt:lpstr>
      <vt:lpstr>Practical Programming Exam</vt:lpstr>
      <vt:lpstr>PowerPoint Presentation</vt:lpstr>
      <vt:lpstr>PowerPoint Presentation</vt:lpstr>
      <vt:lpstr>Stamo Petkov</vt:lpstr>
      <vt:lpstr>INFORMATION SERVICES</vt:lpstr>
      <vt:lpstr>Radi Atanasov</vt:lpstr>
      <vt:lpstr>ONEBIT SOFTWARE</vt:lpstr>
      <vt:lpstr>Stoyan Shopov</vt:lpstr>
      <vt:lpstr>PowerPoint Presentation</vt:lpstr>
      <vt:lpstr>C# Fundamentals Module – Timeline</vt:lpstr>
      <vt:lpstr>Homework Assignments &amp; Exercises</vt:lpstr>
      <vt:lpstr>Scoring System for the Course</vt:lpstr>
      <vt:lpstr>Course Web Site, Forum and FB Group</vt:lpstr>
      <vt:lpstr>The Free C# Fundamentals Textbook</vt:lpstr>
      <vt:lpstr>PowerPoint Presentation</vt:lpstr>
      <vt:lpstr>SoftUni Diamond Partners</vt:lpstr>
      <vt:lpstr>SoftUni Organizational Partners</vt:lpstr>
      <vt:lpstr>Trainings @ Software University (SoftUni)</vt:lpstr>
      <vt:lpstr>License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C# Advanced Course Introduction</dc:title>
  <dc:subject>C# Advanced – Practical Training Course @ SoftUni</dc:subject>
  <dc:creator/>
  <cp:keywords>C# Advanced, C#, Advanced, Software University, SoftUni, programming, coding, software development, education, training, course</cp:keywords>
  <dc:description>C# Advanced Course @ SoftUni – https://softuni.bg/courses/csharp-advanced</dc:description>
  <cp:lastModifiedBy/>
  <cp:revision>1</cp:revision>
  <dcterms:created xsi:type="dcterms:W3CDTF">2014-01-02T17:00:34Z</dcterms:created>
  <dcterms:modified xsi:type="dcterms:W3CDTF">2018-09-17T14:26:01Z</dcterms:modified>
  <cp:category>programming, education, software engineering, software development 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